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presProps.xml" ContentType="application/vnd.openxmlformats-officedocument.presentationml.presProps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E1D5789-D315-4F57-B037-4AA8BE39700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106B752-6868-4108-BEEE-7B6D3594E54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855C7DC-A034-4016-8105-D620C346060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C1CEB97-73E8-47C6-875B-3AE156071A8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83DA43A-0F31-4D93-B4DC-B5F3C306092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08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de-DE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6EB52C1-CCAA-4C44-AF61-B306CC24D34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DE9C48C-05F6-4AEE-B245-9FFEF75DB30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6F94DFF-720C-48E1-87EA-A7EE3A51C59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580B4A8-BBC8-45BA-9B29-57AEB10C1A7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0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006216C-870D-4B6D-B9D7-E846630A3D7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923A75E-8F18-447D-A565-B22EBFBC82E3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280" y="160452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8720" y="160452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280" y="368208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8720" y="3682080"/>
            <a:ext cx="35326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FA0A2B1-6158-406F-A38E-373B014B8A13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de-DE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&lt;Datum/Uhrzeit&gt;</a:t>
            </a:r>
            <a:endParaRPr b="0" lang="de-DE" sz="1200" spc="-1" strike="noStrike"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b="0" lang="de-DE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de-DE" sz="1400" spc="-1" strike="noStrike">
                <a:latin typeface="Times New Roman"/>
              </a:rPr>
              <a:t>&lt;Fußzeile&gt;</a:t>
            </a:r>
            <a:endParaRPr b="0" lang="de-DE" sz="14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C44FD686-D649-4823-8C19-D0B5BD4A2162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&lt;Foliennummer&gt;</a:t>
            </a:fld>
            <a:endParaRPr b="0" lang="de-DE" sz="12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Format des Titeltextes durch Klicken bearbeiten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Calibri"/>
              </a:rPr>
              <a:t>Format des Gliederungstextes durch Klicken bearbeiten</a:t>
            </a:r>
            <a:endParaRPr b="0" lang="en-US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Zweite Gliederungsebene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Dritte Gliederungsebene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Vierte Gliederungsebene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Fünfte Gliederungsebene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Sechste Gliederungsebene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Siebte Gliederungsebene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1f2623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42" name="Picture 2" descr="_tmp_IMG_20260918_160559.jpg_755_0.jpg"/>
          <p:cNvPicPr/>
          <p:nvPr/>
        </p:nvPicPr>
        <p:blipFill>
          <a:blip r:embed="rId1"/>
          <a:stretch/>
        </p:blipFill>
        <p:spPr>
          <a:xfrm>
            <a:off x="6903720" y="0"/>
            <a:ext cx="5287680" cy="6857640"/>
          </a:xfrm>
          <a:prstGeom prst="rect">
            <a:avLst/>
          </a:prstGeom>
          <a:ln w="0">
            <a:noFill/>
          </a:ln>
        </p:spPr>
      </p:pic>
      <p:sp>
        <p:nvSpPr>
          <p:cNvPr id="43" name="Rectangle 3"/>
          <p:cNvSpPr/>
          <p:nvPr/>
        </p:nvSpPr>
        <p:spPr>
          <a:xfrm>
            <a:off x="0" y="0"/>
            <a:ext cx="7543440" cy="6857640"/>
          </a:xfrm>
          <a:prstGeom prst="rect">
            <a:avLst/>
          </a:prstGeom>
          <a:solidFill>
            <a:srgbClr val="1f2623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4" name="TextBox 4"/>
          <p:cNvSpPr/>
          <p:nvPr/>
        </p:nvSpPr>
        <p:spPr>
          <a:xfrm>
            <a:off x="685800" y="960120"/>
            <a:ext cx="5851800" cy="112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r>
              <a:rPr b="1" lang="en-US" sz="3400" spc="-1" strike="noStrike">
                <a:solidFill>
                  <a:srgbClr val="ffffff"/>
                </a:solidFill>
                <a:latin typeface="Aptos"/>
              </a:rPr>
              <a:t>TEAMBUILDING</a:t>
            </a:r>
            <a:endParaRPr b="0" lang="de-DE" sz="3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en-US" sz="3400" spc="-1" strike="noStrike">
                <a:solidFill>
                  <a:srgbClr val="ffffff"/>
                </a:solidFill>
                <a:latin typeface="Aptos"/>
              </a:rPr>
              <a:t>EXPEDITION</a:t>
            </a:r>
            <a:endParaRPr b="0" lang="de-DE" sz="3400" spc="-1" strike="noStrike">
              <a:latin typeface="Arial"/>
            </a:endParaRPr>
          </a:p>
        </p:txBody>
      </p:sp>
      <p:sp>
        <p:nvSpPr>
          <p:cNvPr id="45" name="TextBox 5"/>
          <p:cNvSpPr/>
          <p:nvPr/>
        </p:nvSpPr>
        <p:spPr>
          <a:xfrm>
            <a:off x="713160" y="2541960"/>
            <a:ext cx="5394600" cy="608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700" spc="-1" strike="noStrike">
                <a:solidFill>
                  <a:srgbClr val="d3ddd5"/>
                </a:solidFill>
                <a:latin typeface="Aptos"/>
              </a:rPr>
              <a:t>Management briefing for the planned alpine hiking trip</a:t>
            </a:r>
            <a:endParaRPr b="0" lang="de-DE" sz="1700" spc="-1" strike="noStrike">
              <a:latin typeface="Arial"/>
            </a:endParaRPr>
          </a:p>
        </p:txBody>
      </p:sp>
      <p:sp>
        <p:nvSpPr>
          <p:cNvPr id="46" name="Rectangle 6"/>
          <p:cNvSpPr/>
          <p:nvPr/>
        </p:nvSpPr>
        <p:spPr>
          <a:xfrm>
            <a:off x="731520" y="3456360"/>
            <a:ext cx="914040" cy="72720"/>
          </a:xfrm>
          <a:prstGeom prst="rect">
            <a:avLst/>
          </a:prstGeom>
          <a:solidFill>
            <a:srgbClr val="eecd2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47" name="TextBox 7"/>
          <p:cNvSpPr/>
          <p:nvPr/>
        </p:nvSpPr>
        <p:spPr>
          <a:xfrm>
            <a:off x="731520" y="3794760"/>
            <a:ext cx="5303160" cy="6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r>
              <a:rPr b="1" lang="en-US" sz="1800" spc="-1" strike="noStrike">
                <a:solidFill>
                  <a:srgbClr val="ffffff"/>
                </a:solidFill>
                <a:latin typeface="Aptos"/>
              </a:rPr>
              <a:t>Objective: stronger team alignment,</a:t>
            </a:r>
            <a:endParaRPr b="0" lang="de-DE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en-US" sz="1800" spc="-1" strike="noStrike">
                <a:solidFill>
                  <a:srgbClr val="ffffff"/>
                </a:solidFill>
                <a:latin typeface="Aptos"/>
              </a:rPr>
              <a:t>without losing anyone on the way.</a:t>
            </a:r>
            <a:endParaRPr b="0" lang="de-DE" sz="1800" spc="-1" strike="noStrike">
              <a:latin typeface="Arial"/>
            </a:endParaRPr>
          </a:p>
        </p:txBody>
      </p:sp>
      <p:sp>
        <p:nvSpPr>
          <p:cNvPr id="48" name="TextBox 8"/>
          <p:cNvSpPr/>
          <p:nvPr/>
        </p:nvSpPr>
        <p:spPr>
          <a:xfrm>
            <a:off x="731520" y="6172200"/>
            <a:ext cx="5394600" cy="227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900" spc="-1" strike="noStrike">
                <a:solidFill>
                  <a:srgbClr val="b4c0b8"/>
                </a:solidFill>
                <a:latin typeface="Aptos"/>
              </a:rPr>
              <a:t>PROJECT ALPINE ALIGNMENT  •  PRE-TRIP REVIEW</a:t>
            </a:r>
            <a:endParaRPr b="0" lang="de-DE" sz="900" spc="-1" strike="noStrike">
              <a:latin typeface="Arial"/>
            </a:endParaRPr>
          </a:p>
        </p:txBody>
      </p:sp>
      <p:sp>
        <p:nvSpPr>
          <p:cNvPr id="49" name="TextBox 9"/>
          <p:cNvSpPr/>
          <p:nvPr/>
        </p:nvSpPr>
        <p:spPr>
          <a:xfrm>
            <a:off x="11018520" y="6473880"/>
            <a:ext cx="502560" cy="227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>
              <a:lnSpc>
                <a:spcPct val="100000"/>
              </a:lnSpc>
              <a:buNone/>
            </a:pPr>
            <a:r>
              <a:rPr b="1" lang="en-US" sz="900" spc="-1" strike="noStrike">
                <a:solidFill>
                  <a:srgbClr val="ffffff"/>
                </a:solidFill>
                <a:latin typeface="Aptos"/>
              </a:rPr>
              <a:t>01</a:t>
            </a:r>
            <a:endParaRPr b="0" lang="de-DE" sz="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8f7f3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1" name="TextBox 2"/>
          <p:cNvSpPr/>
          <p:nvPr/>
        </p:nvSpPr>
        <p:spPr>
          <a:xfrm>
            <a:off x="594360" y="320040"/>
            <a:ext cx="5303160" cy="2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000" spc="-1" strike="noStrike">
                <a:solidFill>
                  <a:srgbClr val="5e7b66"/>
                </a:solidFill>
                <a:latin typeface="Aptos"/>
              </a:rPr>
              <a:t>01 / DECISION OVERVIEW</a:t>
            </a:r>
            <a:endParaRPr b="0" lang="de-DE" sz="1000" spc="-1" strike="noStrike">
              <a:latin typeface="Arial"/>
            </a:endParaRPr>
          </a:p>
        </p:txBody>
      </p:sp>
      <p:sp>
        <p:nvSpPr>
          <p:cNvPr id="52" name="TextBox 3"/>
          <p:cNvSpPr/>
          <p:nvPr/>
        </p:nvSpPr>
        <p:spPr>
          <a:xfrm>
            <a:off x="594360" y="621720"/>
            <a:ext cx="10881000" cy="51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2800" spc="-1" strike="noStrike">
                <a:solidFill>
                  <a:srgbClr val="1f2623"/>
                </a:solidFill>
                <a:latin typeface="Aptos"/>
              </a:rPr>
              <a:t>Executive summary</a:t>
            </a:r>
            <a:endParaRPr b="0" lang="de-DE" sz="2800" spc="-1" strike="noStrike">
              <a:latin typeface="Arial"/>
            </a:endParaRPr>
          </a:p>
        </p:txBody>
      </p:sp>
      <p:sp>
        <p:nvSpPr>
          <p:cNvPr id="53" name="TextBox 4"/>
          <p:cNvSpPr/>
          <p:nvPr/>
        </p:nvSpPr>
        <p:spPr>
          <a:xfrm>
            <a:off x="612720" y="1243440"/>
            <a:ext cx="10698120" cy="2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300" spc="-1" strike="noStrike">
                <a:solidFill>
                  <a:srgbClr val="536059"/>
                </a:solidFill>
                <a:latin typeface="Aptos"/>
              </a:rPr>
              <a:t>A high-value team event — provided we treat the mountain like a real operating environment.</a:t>
            </a:r>
            <a:endParaRPr b="0" lang="de-DE" sz="1300" spc="-1" strike="noStrike">
              <a:latin typeface="Arial"/>
            </a:endParaRPr>
          </a:p>
        </p:txBody>
      </p:sp>
      <p:sp>
        <p:nvSpPr>
          <p:cNvPr id="54" name="TextBox 5"/>
          <p:cNvSpPr/>
          <p:nvPr/>
        </p:nvSpPr>
        <p:spPr>
          <a:xfrm>
            <a:off x="685800" y="1874520"/>
            <a:ext cx="1828440" cy="47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2500" spc="-1" strike="noStrike">
                <a:solidFill>
                  <a:srgbClr val="2b4e3d"/>
                </a:solidFill>
                <a:latin typeface="Aptos"/>
              </a:rPr>
              <a:t>1</a:t>
            </a:r>
            <a:endParaRPr b="0" lang="de-DE" sz="2500" spc="-1" strike="noStrike">
              <a:latin typeface="Arial"/>
            </a:endParaRPr>
          </a:p>
        </p:txBody>
      </p:sp>
      <p:sp>
        <p:nvSpPr>
          <p:cNvPr id="55" name="TextBox 6"/>
          <p:cNvSpPr/>
          <p:nvPr/>
        </p:nvSpPr>
        <p:spPr>
          <a:xfrm>
            <a:off x="685800" y="2313360"/>
            <a:ext cx="1828440" cy="227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900" spc="-1" strike="noStrike">
                <a:solidFill>
                  <a:srgbClr val="536059"/>
                </a:solidFill>
                <a:latin typeface="Aptos"/>
              </a:rPr>
              <a:t>SHARED OBJECTIVE</a:t>
            </a:r>
            <a:endParaRPr b="0" lang="de-DE" sz="900" spc="-1" strike="noStrike">
              <a:latin typeface="Arial"/>
            </a:endParaRPr>
          </a:p>
        </p:txBody>
      </p:sp>
      <p:sp>
        <p:nvSpPr>
          <p:cNvPr id="56" name="TextBox 7"/>
          <p:cNvSpPr/>
          <p:nvPr/>
        </p:nvSpPr>
        <p:spPr>
          <a:xfrm>
            <a:off x="2880360" y="1874520"/>
            <a:ext cx="1828440" cy="47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2500" spc="-1" strike="noStrike">
                <a:solidFill>
                  <a:srgbClr val="5e7b66"/>
                </a:solidFill>
                <a:latin typeface="Aptos"/>
              </a:rPr>
              <a:t>3</a:t>
            </a:r>
            <a:endParaRPr b="0" lang="de-DE" sz="2500" spc="-1" strike="noStrike">
              <a:latin typeface="Arial"/>
            </a:endParaRPr>
          </a:p>
        </p:txBody>
      </p:sp>
      <p:sp>
        <p:nvSpPr>
          <p:cNvPr id="57" name="TextBox 8"/>
          <p:cNvSpPr/>
          <p:nvPr/>
        </p:nvSpPr>
        <p:spPr>
          <a:xfrm>
            <a:off x="2880360" y="2313360"/>
            <a:ext cx="1828440" cy="227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900" spc="-1" strike="noStrike">
                <a:solidFill>
                  <a:srgbClr val="536059"/>
                </a:solidFill>
                <a:latin typeface="Aptos"/>
              </a:rPr>
              <a:t>SIGNPOSTED OPTIONS</a:t>
            </a:r>
            <a:endParaRPr b="0" lang="de-DE" sz="900" spc="-1" strike="noStrike">
              <a:latin typeface="Arial"/>
            </a:endParaRPr>
          </a:p>
        </p:txBody>
      </p:sp>
      <p:sp>
        <p:nvSpPr>
          <p:cNvPr id="58" name="TextBox 9"/>
          <p:cNvSpPr/>
          <p:nvPr/>
        </p:nvSpPr>
        <p:spPr>
          <a:xfrm>
            <a:off x="5074920" y="1874520"/>
            <a:ext cx="1828440" cy="47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2500" spc="-1" strike="noStrike">
                <a:solidFill>
                  <a:srgbClr val="aa4437"/>
                </a:solidFill>
                <a:latin typeface="Aptos"/>
              </a:rPr>
              <a:t>1</a:t>
            </a:r>
            <a:endParaRPr b="0" lang="de-DE" sz="2500" spc="-1" strike="noStrike">
              <a:latin typeface="Arial"/>
            </a:endParaRPr>
          </a:p>
        </p:txBody>
      </p:sp>
      <p:sp>
        <p:nvSpPr>
          <p:cNvPr id="59" name="TextBox 10"/>
          <p:cNvSpPr/>
          <p:nvPr/>
        </p:nvSpPr>
        <p:spPr>
          <a:xfrm>
            <a:off x="5074920" y="2313360"/>
            <a:ext cx="1828440" cy="227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900" spc="-1" strike="noStrike">
                <a:solidFill>
                  <a:srgbClr val="536059"/>
                </a:solidFill>
                <a:latin typeface="Aptos"/>
              </a:rPr>
              <a:t>STEEP SECTION</a:t>
            </a:r>
            <a:endParaRPr b="0" lang="de-DE" sz="900" spc="-1" strike="noStrike">
              <a:latin typeface="Arial"/>
            </a:endParaRPr>
          </a:p>
        </p:txBody>
      </p:sp>
      <p:sp>
        <p:nvSpPr>
          <p:cNvPr id="60" name="TextBox 11"/>
          <p:cNvSpPr/>
          <p:nvPr/>
        </p:nvSpPr>
        <p:spPr>
          <a:xfrm>
            <a:off x="7269480" y="1874520"/>
            <a:ext cx="1828440" cy="47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2500" spc="-1" strike="noStrike">
                <a:solidFill>
                  <a:srgbClr val="536059"/>
                </a:solidFill>
                <a:latin typeface="Aptos"/>
              </a:rPr>
              <a:t>∞</a:t>
            </a:r>
            <a:endParaRPr b="0" lang="de-DE" sz="2500" spc="-1" strike="noStrike">
              <a:latin typeface="Arial"/>
            </a:endParaRPr>
          </a:p>
        </p:txBody>
      </p:sp>
      <p:sp>
        <p:nvSpPr>
          <p:cNvPr id="61" name="TextBox 12"/>
          <p:cNvSpPr/>
          <p:nvPr/>
        </p:nvSpPr>
        <p:spPr>
          <a:xfrm>
            <a:off x="7269480" y="2313360"/>
            <a:ext cx="1828440" cy="227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900" spc="-1" strike="noStrike">
                <a:solidFill>
                  <a:srgbClr val="536059"/>
                </a:solidFill>
                <a:latin typeface="Aptos"/>
              </a:rPr>
              <a:t>WEATHER VARIABLES</a:t>
            </a:r>
            <a:endParaRPr b="0" lang="de-DE" sz="900" spc="-1" strike="noStrike">
              <a:latin typeface="Arial"/>
            </a:endParaRPr>
          </a:p>
        </p:txBody>
      </p:sp>
      <p:sp>
        <p:nvSpPr>
          <p:cNvPr id="62" name="Rounded Rectangle 13"/>
          <p:cNvSpPr/>
          <p:nvPr/>
        </p:nvSpPr>
        <p:spPr>
          <a:xfrm>
            <a:off x="685800" y="2880360"/>
            <a:ext cx="3428640" cy="21484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aded8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3" name="Rectangle 14"/>
          <p:cNvSpPr/>
          <p:nvPr/>
        </p:nvSpPr>
        <p:spPr>
          <a:xfrm>
            <a:off x="685800" y="2880360"/>
            <a:ext cx="72720" cy="2148480"/>
          </a:xfrm>
          <a:prstGeom prst="rect">
            <a:avLst/>
          </a:prstGeom>
          <a:solidFill>
            <a:srgbClr val="2b4e3d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4" name="TextBox 15"/>
          <p:cNvSpPr/>
          <p:nvPr/>
        </p:nvSpPr>
        <p:spPr>
          <a:xfrm>
            <a:off x="887040" y="3026520"/>
            <a:ext cx="3062880" cy="31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500" spc="-1" strike="noStrike">
                <a:solidFill>
                  <a:srgbClr val="1f2623"/>
                </a:solidFill>
                <a:latin typeface="Aptos"/>
              </a:rPr>
              <a:t>Business case</a:t>
            </a:r>
            <a:endParaRPr b="0" lang="de-DE" sz="1500" spc="-1" strike="noStrike">
              <a:latin typeface="Arial"/>
            </a:endParaRPr>
          </a:p>
        </p:txBody>
      </p:sp>
      <p:sp>
        <p:nvSpPr>
          <p:cNvPr id="65" name="TextBox 16"/>
          <p:cNvSpPr/>
          <p:nvPr/>
        </p:nvSpPr>
        <p:spPr>
          <a:xfrm>
            <a:off x="887040" y="3410640"/>
            <a:ext cx="3062880" cy="59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rgbClr val="536059"/>
                </a:solidFill>
                <a:latin typeface="Aptos"/>
              </a:rPr>
              <a:t>Create shared experiences, improve communication under pressure, and build trust outside the office.</a:t>
            </a:r>
            <a:endParaRPr b="0" lang="de-DE" sz="1100" spc="-1" strike="noStrike">
              <a:latin typeface="Arial"/>
            </a:endParaRPr>
          </a:p>
        </p:txBody>
      </p:sp>
      <p:sp>
        <p:nvSpPr>
          <p:cNvPr id="66" name="Rounded Rectangle 17"/>
          <p:cNvSpPr/>
          <p:nvPr/>
        </p:nvSpPr>
        <p:spPr>
          <a:xfrm>
            <a:off x="4370760" y="2880360"/>
            <a:ext cx="3428640" cy="21484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aded8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7" name="Rectangle 18"/>
          <p:cNvSpPr/>
          <p:nvPr/>
        </p:nvSpPr>
        <p:spPr>
          <a:xfrm>
            <a:off x="4370760" y="2880360"/>
            <a:ext cx="72720" cy="2148480"/>
          </a:xfrm>
          <a:prstGeom prst="rect">
            <a:avLst/>
          </a:prstGeom>
          <a:solidFill>
            <a:srgbClr val="aa4437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8" name="TextBox 19"/>
          <p:cNvSpPr/>
          <p:nvPr/>
        </p:nvSpPr>
        <p:spPr>
          <a:xfrm>
            <a:off x="4572000" y="3026520"/>
            <a:ext cx="3062880" cy="31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500" spc="-1" strike="noStrike">
                <a:solidFill>
                  <a:srgbClr val="1f2623"/>
                </a:solidFill>
                <a:latin typeface="Aptos"/>
              </a:rPr>
              <a:t>Operational reality</a:t>
            </a:r>
            <a:endParaRPr b="0" lang="de-DE" sz="1500" spc="-1" strike="noStrike">
              <a:latin typeface="Arial"/>
            </a:endParaRPr>
          </a:p>
        </p:txBody>
      </p:sp>
      <p:sp>
        <p:nvSpPr>
          <p:cNvPr id="69" name="TextBox 20"/>
          <p:cNvSpPr/>
          <p:nvPr/>
        </p:nvSpPr>
        <p:spPr>
          <a:xfrm>
            <a:off x="4572000" y="3410640"/>
            <a:ext cx="3062880" cy="927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rgbClr val="536059"/>
                </a:solidFill>
                <a:latin typeface="Aptos"/>
              </a:rPr>
              <a:t>The route includes steep, rocky terrain with a fixed cable. The photographed conditions also suggest that weather and temperature need to be treated as planning inputs.</a:t>
            </a:r>
            <a:endParaRPr b="0" lang="de-DE" sz="1100" spc="-1" strike="noStrike">
              <a:latin typeface="Arial"/>
            </a:endParaRPr>
          </a:p>
        </p:txBody>
      </p:sp>
      <p:sp>
        <p:nvSpPr>
          <p:cNvPr id="70" name="Rounded Rectangle 21"/>
          <p:cNvSpPr/>
          <p:nvPr/>
        </p:nvSpPr>
        <p:spPr>
          <a:xfrm>
            <a:off x="8065080" y="2880360"/>
            <a:ext cx="3428640" cy="214848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aded8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1" name="Rectangle 22"/>
          <p:cNvSpPr/>
          <p:nvPr/>
        </p:nvSpPr>
        <p:spPr>
          <a:xfrm>
            <a:off x="8065080" y="2880360"/>
            <a:ext cx="72720" cy="2148480"/>
          </a:xfrm>
          <a:prstGeom prst="rect">
            <a:avLst/>
          </a:prstGeom>
          <a:solidFill>
            <a:srgbClr val="eecd2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2" name="TextBox 23"/>
          <p:cNvSpPr/>
          <p:nvPr/>
        </p:nvSpPr>
        <p:spPr>
          <a:xfrm>
            <a:off x="8266320" y="3026520"/>
            <a:ext cx="3062880" cy="31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500" spc="-1" strike="noStrike">
                <a:solidFill>
                  <a:srgbClr val="1f2623"/>
                </a:solidFill>
                <a:latin typeface="Aptos"/>
              </a:rPr>
              <a:t>Recommendation</a:t>
            </a:r>
            <a:endParaRPr b="0" lang="de-DE" sz="1500" spc="-1" strike="noStrike">
              <a:latin typeface="Arial"/>
            </a:endParaRPr>
          </a:p>
        </p:txBody>
      </p:sp>
      <p:sp>
        <p:nvSpPr>
          <p:cNvPr id="73" name="TextBox 24"/>
          <p:cNvSpPr/>
          <p:nvPr/>
        </p:nvSpPr>
        <p:spPr>
          <a:xfrm>
            <a:off x="8266320" y="3410640"/>
            <a:ext cx="3062880" cy="75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rgbClr val="536059"/>
                </a:solidFill>
                <a:latin typeface="Aptos"/>
              </a:rPr>
              <a:t>Proceed with a clear go/no-go decision, suitable equipment, pace discipline, and a predefined turnaround / contingency plan.</a:t>
            </a:r>
            <a:endParaRPr b="0" lang="de-DE" sz="1100" spc="-1" strike="noStrike">
              <a:latin typeface="Arial"/>
            </a:endParaRPr>
          </a:p>
        </p:txBody>
      </p:sp>
      <p:sp>
        <p:nvSpPr>
          <p:cNvPr id="74" name="TextBox 25"/>
          <p:cNvSpPr/>
          <p:nvPr/>
        </p:nvSpPr>
        <p:spPr>
          <a:xfrm>
            <a:off x="594360" y="6510600"/>
            <a:ext cx="6400440" cy="2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800" spc="-1" strike="noStrike">
                <a:solidFill>
                  <a:srgbClr val="536059"/>
                </a:solidFill>
                <a:latin typeface="Aptos"/>
              </a:rPr>
              <a:t>TEAMBUILDING EXPEDITION  •  MANAGEMENT BRIEFING</a:t>
            </a:r>
            <a:endParaRPr b="0" lang="de-DE" sz="800" spc="-1" strike="noStrike">
              <a:latin typeface="Arial"/>
            </a:endParaRPr>
          </a:p>
        </p:txBody>
      </p:sp>
      <p:sp>
        <p:nvSpPr>
          <p:cNvPr id="75" name="TextBox 26"/>
          <p:cNvSpPr/>
          <p:nvPr/>
        </p:nvSpPr>
        <p:spPr>
          <a:xfrm>
            <a:off x="11018520" y="6473880"/>
            <a:ext cx="502560" cy="227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>
              <a:lnSpc>
                <a:spcPct val="100000"/>
              </a:lnSpc>
              <a:buNone/>
            </a:pPr>
            <a:r>
              <a:rPr b="1" lang="en-US" sz="900" spc="-1" strike="noStrike">
                <a:solidFill>
                  <a:srgbClr val="536059"/>
                </a:solidFill>
                <a:latin typeface="Aptos"/>
              </a:rPr>
              <a:t>02</a:t>
            </a:r>
            <a:endParaRPr b="0" lang="de-DE" sz="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8f7f3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77" name="TextBox 2"/>
          <p:cNvSpPr/>
          <p:nvPr/>
        </p:nvSpPr>
        <p:spPr>
          <a:xfrm>
            <a:off x="594360" y="320040"/>
            <a:ext cx="5303160" cy="2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000" spc="-1" strike="noStrike">
                <a:solidFill>
                  <a:srgbClr val="5e7b66"/>
                </a:solidFill>
                <a:latin typeface="Aptos"/>
              </a:rPr>
              <a:t>02 / ROUTE</a:t>
            </a:r>
            <a:endParaRPr b="0" lang="de-DE" sz="1000" spc="-1" strike="noStrike">
              <a:latin typeface="Arial"/>
            </a:endParaRPr>
          </a:p>
        </p:txBody>
      </p:sp>
      <p:sp>
        <p:nvSpPr>
          <p:cNvPr id="78" name="TextBox 3"/>
          <p:cNvSpPr/>
          <p:nvPr/>
        </p:nvSpPr>
        <p:spPr>
          <a:xfrm>
            <a:off x="594360" y="621720"/>
            <a:ext cx="10881000" cy="51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2800" spc="-1" strike="noStrike">
                <a:solidFill>
                  <a:srgbClr val="1f2623"/>
                </a:solidFill>
                <a:latin typeface="Aptos"/>
              </a:rPr>
              <a:t>Route options &amp; wayfinding</a:t>
            </a:r>
            <a:endParaRPr b="0" lang="de-DE" sz="2800" spc="-1" strike="noStrike">
              <a:latin typeface="Arial"/>
            </a:endParaRPr>
          </a:p>
        </p:txBody>
      </p:sp>
      <p:sp>
        <p:nvSpPr>
          <p:cNvPr id="79" name="TextBox 4"/>
          <p:cNvSpPr/>
          <p:nvPr/>
        </p:nvSpPr>
        <p:spPr>
          <a:xfrm>
            <a:off x="612720" y="1243440"/>
            <a:ext cx="10698120" cy="2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300" spc="-1" strike="noStrike">
                <a:solidFill>
                  <a:srgbClr val="536059"/>
                </a:solidFill>
                <a:latin typeface="Aptos"/>
              </a:rPr>
              <a:t>The trail junction gives us three useful reference points — and a perfect excuse for a status dashboard.</a:t>
            </a:r>
            <a:endParaRPr b="0" lang="de-DE" sz="1300" spc="-1" strike="noStrike">
              <a:latin typeface="Arial"/>
            </a:endParaRPr>
          </a:p>
        </p:txBody>
      </p:sp>
      <p:pic>
        <p:nvPicPr>
          <p:cNvPr id="80" name="Picture 5" descr="_tmp_IMG_20260919_164005.jpg_65_195.jpg"/>
          <p:cNvPicPr/>
          <p:nvPr/>
        </p:nvPicPr>
        <p:blipFill>
          <a:blip r:embed="rId1"/>
          <a:stretch/>
        </p:blipFill>
        <p:spPr>
          <a:xfrm>
            <a:off x="594360" y="1783080"/>
            <a:ext cx="4571640" cy="4343040"/>
          </a:xfrm>
          <a:prstGeom prst="rect">
            <a:avLst/>
          </a:prstGeom>
          <a:ln w="0">
            <a:noFill/>
          </a:ln>
        </p:spPr>
      </p:pic>
      <p:sp>
        <p:nvSpPr>
          <p:cNvPr id="81" name="TextBox 6"/>
          <p:cNvSpPr/>
          <p:nvPr/>
        </p:nvSpPr>
        <p:spPr>
          <a:xfrm>
            <a:off x="5623560" y="1828800"/>
            <a:ext cx="5668920" cy="4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r>
              <a:rPr b="1" lang="en-US" sz="1100" spc="-1" strike="noStrike">
                <a:solidFill>
                  <a:srgbClr val="5e7b66"/>
                </a:solidFill>
                <a:latin typeface="Aptos"/>
              </a:rPr>
              <a:t>SIGNPOSTED WALKING TIMES</a:t>
            </a:r>
            <a:endParaRPr b="0" lang="de-DE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en-US" sz="1100" spc="-1" strike="noStrike">
                <a:solidFill>
                  <a:srgbClr val="5e7b66"/>
                </a:solidFill>
                <a:latin typeface="Aptos"/>
              </a:rPr>
              <a:t>AT THE PHOTOGRAPHED JUNCTION</a:t>
            </a:r>
            <a:endParaRPr b="0" lang="de-DE" sz="1100" spc="-1" strike="noStrike">
              <a:latin typeface="Arial"/>
            </a:endParaRPr>
          </a:p>
        </p:txBody>
      </p:sp>
      <p:sp>
        <p:nvSpPr>
          <p:cNvPr id="82" name="Rounded Rectangle 7"/>
          <p:cNvSpPr/>
          <p:nvPr/>
        </p:nvSpPr>
        <p:spPr>
          <a:xfrm>
            <a:off x="5577840" y="2606040"/>
            <a:ext cx="5897520" cy="822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aded8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3" name="Oval 8"/>
          <p:cNvSpPr/>
          <p:nvPr/>
        </p:nvSpPr>
        <p:spPr>
          <a:xfrm>
            <a:off x="5779080" y="2825640"/>
            <a:ext cx="228240" cy="228240"/>
          </a:xfrm>
          <a:prstGeom prst="ellipse">
            <a:avLst/>
          </a:prstGeom>
          <a:solidFill>
            <a:srgbClr val="2b4e3d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4" name="TextBox 9"/>
          <p:cNvSpPr/>
          <p:nvPr/>
        </p:nvSpPr>
        <p:spPr>
          <a:xfrm>
            <a:off x="6144840" y="2715840"/>
            <a:ext cx="2011320" cy="33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600" spc="-1" strike="noStrike">
                <a:solidFill>
                  <a:srgbClr val="1f2623"/>
                </a:solidFill>
                <a:latin typeface="Aptos"/>
              </a:rPr>
              <a:t>Wasseralm</a:t>
            </a:r>
            <a:endParaRPr b="0" lang="de-DE" sz="1600" spc="-1" strike="noStrike">
              <a:latin typeface="Arial"/>
            </a:endParaRPr>
          </a:p>
        </p:txBody>
      </p:sp>
      <p:sp>
        <p:nvSpPr>
          <p:cNvPr id="85" name="TextBox 10"/>
          <p:cNvSpPr/>
          <p:nvPr/>
        </p:nvSpPr>
        <p:spPr>
          <a:xfrm>
            <a:off x="8412480" y="2679120"/>
            <a:ext cx="9140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>
              <a:lnSpc>
                <a:spcPct val="100000"/>
              </a:lnSpc>
              <a:buNone/>
            </a:pPr>
            <a:r>
              <a:rPr b="1" lang="en-US" sz="1800" spc="-1" strike="noStrike">
                <a:solidFill>
                  <a:srgbClr val="2b4e3d"/>
                </a:solidFill>
                <a:latin typeface="Aptos"/>
              </a:rPr>
              <a:t>1¼ h</a:t>
            </a:r>
            <a:endParaRPr b="0" lang="de-DE" sz="1800" spc="-1" strike="noStrike">
              <a:latin typeface="Arial"/>
            </a:endParaRPr>
          </a:p>
        </p:txBody>
      </p:sp>
      <p:sp>
        <p:nvSpPr>
          <p:cNvPr id="86" name="TextBox 11"/>
          <p:cNvSpPr/>
          <p:nvPr/>
        </p:nvSpPr>
        <p:spPr>
          <a:xfrm>
            <a:off x="6144840" y="3044880"/>
            <a:ext cx="4891680" cy="227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900" spc="-1" strike="noStrike">
                <a:solidFill>
                  <a:srgbClr val="536059"/>
                </a:solidFill>
                <a:latin typeface="Aptos"/>
              </a:rPr>
              <a:t>Route 416</a:t>
            </a:r>
            <a:endParaRPr b="0" lang="de-DE" sz="900" spc="-1" strike="noStrike">
              <a:latin typeface="Arial"/>
            </a:endParaRPr>
          </a:p>
        </p:txBody>
      </p:sp>
      <p:sp>
        <p:nvSpPr>
          <p:cNvPr id="87" name="Rounded Rectangle 12"/>
          <p:cNvSpPr/>
          <p:nvPr/>
        </p:nvSpPr>
        <p:spPr>
          <a:xfrm>
            <a:off x="5577840" y="3630240"/>
            <a:ext cx="5897520" cy="822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aded8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8" name="Oval 13"/>
          <p:cNvSpPr/>
          <p:nvPr/>
        </p:nvSpPr>
        <p:spPr>
          <a:xfrm>
            <a:off x="5779080" y="3849480"/>
            <a:ext cx="228240" cy="228240"/>
          </a:xfrm>
          <a:prstGeom prst="ellipse">
            <a:avLst/>
          </a:prstGeom>
          <a:solidFill>
            <a:srgbClr val="5e7b66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9" name="TextBox 14"/>
          <p:cNvSpPr/>
          <p:nvPr/>
        </p:nvSpPr>
        <p:spPr>
          <a:xfrm>
            <a:off x="6144840" y="3740040"/>
            <a:ext cx="2011320" cy="33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600" spc="-1" strike="noStrike">
                <a:solidFill>
                  <a:srgbClr val="1f2623"/>
                </a:solidFill>
                <a:latin typeface="Aptos"/>
              </a:rPr>
              <a:t>Kärlingerhaus</a:t>
            </a:r>
            <a:endParaRPr b="0" lang="de-DE" sz="1600" spc="-1" strike="noStrike">
              <a:latin typeface="Arial"/>
            </a:endParaRPr>
          </a:p>
        </p:txBody>
      </p:sp>
      <p:sp>
        <p:nvSpPr>
          <p:cNvPr id="90" name="TextBox 15"/>
          <p:cNvSpPr/>
          <p:nvPr/>
        </p:nvSpPr>
        <p:spPr>
          <a:xfrm>
            <a:off x="8412480" y="3703320"/>
            <a:ext cx="9140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>
              <a:lnSpc>
                <a:spcPct val="100000"/>
              </a:lnSpc>
              <a:buNone/>
            </a:pPr>
            <a:r>
              <a:rPr b="1" lang="en-US" sz="1800" spc="-1" strike="noStrike">
                <a:solidFill>
                  <a:srgbClr val="5e7b66"/>
                </a:solidFill>
                <a:latin typeface="Aptos"/>
              </a:rPr>
              <a:t>2¼ h</a:t>
            </a:r>
            <a:endParaRPr b="0" lang="de-DE" sz="1800" spc="-1" strike="noStrike">
              <a:latin typeface="Arial"/>
            </a:endParaRPr>
          </a:p>
        </p:txBody>
      </p:sp>
      <p:sp>
        <p:nvSpPr>
          <p:cNvPr id="91" name="TextBox 16"/>
          <p:cNvSpPr/>
          <p:nvPr/>
        </p:nvSpPr>
        <p:spPr>
          <a:xfrm>
            <a:off x="6144840" y="4069080"/>
            <a:ext cx="4891680" cy="227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900" spc="-1" strike="noStrike">
                <a:solidFill>
                  <a:srgbClr val="536059"/>
                </a:solidFill>
                <a:latin typeface="Aptos"/>
              </a:rPr>
              <a:t>via Schwarzensee / Grünsee • 416</a:t>
            </a:r>
            <a:endParaRPr b="0" lang="de-DE" sz="900" spc="-1" strike="noStrike">
              <a:latin typeface="Arial"/>
            </a:endParaRPr>
          </a:p>
        </p:txBody>
      </p:sp>
      <p:sp>
        <p:nvSpPr>
          <p:cNvPr id="92" name="Rounded Rectangle 17"/>
          <p:cNvSpPr/>
          <p:nvPr/>
        </p:nvSpPr>
        <p:spPr>
          <a:xfrm>
            <a:off x="5577840" y="4654440"/>
            <a:ext cx="5897520" cy="822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aded8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3" name="Oval 18"/>
          <p:cNvSpPr/>
          <p:nvPr/>
        </p:nvSpPr>
        <p:spPr>
          <a:xfrm>
            <a:off x="5779080" y="4873680"/>
            <a:ext cx="228240" cy="228240"/>
          </a:xfrm>
          <a:prstGeom prst="ellipse">
            <a:avLst/>
          </a:prstGeom>
          <a:solidFill>
            <a:srgbClr val="aa4437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94" name="TextBox 19"/>
          <p:cNvSpPr/>
          <p:nvPr/>
        </p:nvSpPr>
        <p:spPr>
          <a:xfrm>
            <a:off x="6144840" y="4763880"/>
            <a:ext cx="2011320" cy="33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600" spc="-1" strike="noStrike">
                <a:solidFill>
                  <a:srgbClr val="1f2623"/>
                </a:solidFill>
                <a:latin typeface="Aptos"/>
              </a:rPr>
              <a:t>Saletalm</a:t>
            </a:r>
            <a:endParaRPr b="0" lang="de-DE" sz="1600" spc="-1" strike="noStrike">
              <a:latin typeface="Arial"/>
            </a:endParaRPr>
          </a:p>
        </p:txBody>
      </p:sp>
      <p:sp>
        <p:nvSpPr>
          <p:cNvPr id="95" name="TextBox 20"/>
          <p:cNvSpPr/>
          <p:nvPr/>
        </p:nvSpPr>
        <p:spPr>
          <a:xfrm>
            <a:off x="8412480" y="4727520"/>
            <a:ext cx="9140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>
              <a:lnSpc>
                <a:spcPct val="100000"/>
              </a:lnSpc>
              <a:buNone/>
            </a:pPr>
            <a:r>
              <a:rPr b="1" lang="en-US" sz="1800" spc="-1" strike="noStrike">
                <a:solidFill>
                  <a:srgbClr val="aa4437"/>
                </a:solidFill>
                <a:latin typeface="Aptos"/>
              </a:rPr>
              <a:t>3 h</a:t>
            </a:r>
            <a:endParaRPr b="0" lang="de-DE" sz="1800" spc="-1" strike="noStrike">
              <a:latin typeface="Arial"/>
            </a:endParaRPr>
          </a:p>
        </p:txBody>
      </p:sp>
      <p:sp>
        <p:nvSpPr>
          <p:cNvPr id="96" name="TextBox 21"/>
          <p:cNvSpPr/>
          <p:nvPr/>
        </p:nvSpPr>
        <p:spPr>
          <a:xfrm>
            <a:off x="6144840" y="5093280"/>
            <a:ext cx="4891680" cy="227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900" spc="-1" strike="noStrike">
                <a:solidFill>
                  <a:srgbClr val="536059"/>
                </a:solidFill>
                <a:latin typeface="Aptos"/>
              </a:rPr>
              <a:t>via Sagerecksteig • 416 / 422</a:t>
            </a:r>
            <a:endParaRPr b="0" lang="de-DE" sz="900" spc="-1" strike="noStrike">
              <a:latin typeface="Arial"/>
            </a:endParaRPr>
          </a:p>
        </p:txBody>
      </p:sp>
      <p:sp>
        <p:nvSpPr>
          <p:cNvPr id="97" name="TextBox 22"/>
          <p:cNvSpPr/>
          <p:nvPr/>
        </p:nvSpPr>
        <p:spPr>
          <a:xfrm>
            <a:off x="5623560" y="5715000"/>
            <a:ext cx="5714640" cy="4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rgbClr val="536059"/>
                </a:solidFill>
                <a:latin typeface="Aptos"/>
              </a:rPr>
              <a:t>Key management point: the signs provide direction and indicative hiking times; they do not by themselves define the full itinerary.</a:t>
            </a:r>
            <a:endParaRPr b="0" lang="de-DE" sz="1100" spc="-1" strike="noStrike">
              <a:latin typeface="Arial"/>
            </a:endParaRPr>
          </a:p>
        </p:txBody>
      </p:sp>
      <p:sp>
        <p:nvSpPr>
          <p:cNvPr id="98" name="TextBox 23"/>
          <p:cNvSpPr/>
          <p:nvPr/>
        </p:nvSpPr>
        <p:spPr>
          <a:xfrm>
            <a:off x="594360" y="6510600"/>
            <a:ext cx="6400440" cy="2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800" spc="-1" strike="noStrike">
                <a:solidFill>
                  <a:srgbClr val="536059"/>
                </a:solidFill>
                <a:latin typeface="Aptos"/>
              </a:rPr>
              <a:t>TEAMBUILDING EXPEDITION  •  MANAGEMENT BRIEFING</a:t>
            </a:r>
            <a:endParaRPr b="0" lang="de-DE" sz="800" spc="-1" strike="noStrike">
              <a:latin typeface="Arial"/>
            </a:endParaRPr>
          </a:p>
        </p:txBody>
      </p:sp>
      <p:sp>
        <p:nvSpPr>
          <p:cNvPr id="99" name="TextBox 24"/>
          <p:cNvSpPr/>
          <p:nvPr/>
        </p:nvSpPr>
        <p:spPr>
          <a:xfrm>
            <a:off x="11018520" y="6473880"/>
            <a:ext cx="502560" cy="227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>
              <a:lnSpc>
                <a:spcPct val="100000"/>
              </a:lnSpc>
              <a:buNone/>
            </a:pPr>
            <a:r>
              <a:rPr b="1" lang="en-US" sz="900" spc="-1" strike="noStrike">
                <a:solidFill>
                  <a:srgbClr val="536059"/>
                </a:solidFill>
                <a:latin typeface="Aptos"/>
              </a:rPr>
              <a:t>03</a:t>
            </a:r>
            <a:endParaRPr b="0" lang="de-DE" sz="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8f7f3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1" name="TextBox 2"/>
          <p:cNvSpPr/>
          <p:nvPr/>
        </p:nvSpPr>
        <p:spPr>
          <a:xfrm>
            <a:off x="594360" y="320040"/>
            <a:ext cx="5303160" cy="2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000" spc="-1" strike="noStrike">
                <a:solidFill>
                  <a:srgbClr val="5e7b66"/>
                </a:solidFill>
                <a:latin typeface="Aptos"/>
              </a:rPr>
              <a:t>03 / TERRAIN</a:t>
            </a:r>
            <a:endParaRPr b="0" lang="de-DE" sz="1000" spc="-1" strike="noStrike">
              <a:latin typeface="Arial"/>
            </a:endParaRPr>
          </a:p>
        </p:txBody>
      </p:sp>
      <p:sp>
        <p:nvSpPr>
          <p:cNvPr id="102" name="TextBox 3"/>
          <p:cNvSpPr/>
          <p:nvPr/>
        </p:nvSpPr>
        <p:spPr>
          <a:xfrm>
            <a:off x="594360" y="621720"/>
            <a:ext cx="10881000" cy="51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2800" spc="-1" strike="noStrike">
                <a:solidFill>
                  <a:srgbClr val="1f2623"/>
                </a:solidFill>
                <a:latin typeface="Aptos"/>
              </a:rPr>
              <a:t>Terrain: where the team-building becomes real</a:t>
            </a:r>
            <a:endParaRPr b="0" lang="de-DE" sz="2800" spc="-1" strike="noStrike">
              <a:latin typeface="Arial"/>
            </a:endParaRPr>
          </a:p>
        </p:txBody>
      </p:sp>
      <p:sp>
        <p:nvSpPr>
          <p:cNvPr id="103" name="TextBox 4"/>
          <p:cNvSpPr/>
          <p:nvPr/>
        </p:nvSpPr>
        <p:spPr>
          <a:xfrm>
            <a:off x="612720" y="1243440"/>
            <a:ext cx="10698120" cy="2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300" spc="-1" strike="noStrike">
                <a:solidFill>
                  <a:srgbClr val="536059"/>
                </a:solidFill>
                <a:latin typeface="Aptos"/>
              </a:rPr>
              <a:t>Steep, uneven rock changes the operating model from 'walk together' to 'manage the group together'.</a:t>
            </a:r>
            <a:endParaRPr b="0" lang="de-DE" sz="1300" spc="-1" strike="noStrike">
              <a:latin typeface="Arial"/>
            </a:endParaRPr>
          </a:p>
        </p:txBody>
      </p:sp>
      <p:pic>
        <p:nvPicPr>
          <p:cNvPr id="104" name="Picture 5" descr="_tmp_IMG_20260918_160559.jpg_65_185.jpg"/>
          <p:cNvPicPr/>
          <p:nvPr/>
        </p:nvPicPr>
        <p:blipFill>
          <a:blip r:embed="rId1"/>
          <a:stretch/>
        </p:blipFill>
        <p:spPr>
          <a:xfrm>
            <a:off x="594360" y="1691640"/>
            <a:ext cx="6400440" cy="4571640"/>
          </a:xfrm>
          <a:prstGeom prst="rect">
            <a:avLst/>
          </a:prstGeom>
          <a:ln w="0">
            <a:noFill/>
          </a:ln>
        </p:spPr>
      </p:pic>
      <p:sp>
        <p:nvSpPr>
          <p:cNvPr id="105" name="TextBox 6"/>
          <p:cNvSpPr/>
          <p:nvPr/>
        </p:nvSpPr>
        <p:spPr>
          <a:xfrm>
            <a:off x="7360920" y="1783080"/>
            <a:ext cx="4023000" cy="257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100" spc="-1" strike="noStrike">
                <a:solidFill>
                  <a:srgbClr val="5e7b66"/>
                </a:solidFill>
                <a:latin typeface="Aptos"/>
              </a:rPr>
              <a:t>FIELD OBSERVATIONS</a:t>
            </a:r>
            <a:endParaRPr b="0" lang="de-DE" sz="1100" spc="-1" strike="noStrike">
              <a:latin typeface="Arial"/>
            </a:endParaRPr>
          </a:p>
        </p:txBody>
      </p:sp>
      <p:sp>
        <p:nvSpPr>
          <p:cNvPr id="106" name="Rounded Rectangle 7"/>
          <p:cNvSpPr/>
          <p:nvPr/>
        </p:nvSpPr>
        <p:spPr>
          <a:xfrm>
            <a:off x="7315200" y="2331720"/>
            <a:ext cx="4251600" cy="8042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aded8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7" name="Rectangle 8"/>
          <p:cNvSpPr/>
          <p:nvPr/>
        </p:nvSpPr>
        <p:spPr>
          <a:xfrm>
            <a:off x="7315200" y="2331720"/>
            <a:ext cx="72720" cy="804240"/>
          </a:xfrm>
          <a:prstGeom prst="rect">
            <a:avLst/>
          </a:prstGeom>
          <a:solidFill>
            <a:srgbClr val="aa4437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8" name="TextBox 9"/>
          <p:cNvSpPr/>
          <p:nvPr/>
        </p:nvSpPr>
        <p:spPr>
          <a:xfrm>
            <a:off x="7516440" y="2477880"/>
            <a:ext cx="3885840" cy="2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300" spc="-1" strike="noStrike">
                <a:solidFill>
                  <a:srgbClr val="1f2623"/>
                </a:solidFill>
                <a:latin typeface="Aptos"/>
              </a:rPr>
              <a:t>Steep ascent</a:t>
            </a:r>
            <a:endParaRPr b="0" lang="de-DE" sz="1300" spc="-1" strike="noStrike">
              <a:latin typeface="Arial"/>
            </a:endParaRPr>
          </a:p>
        </p:txBody>
      </p:sp>
      <p:sp>
        <p:nvSpPr>
          <p:cNvPr id="109" name="TextBox 10"/>
          <p:cNvSpPr/>
          <p:nvPr/>
        </p:nvSpPr>
        <p:spPr>
          <a:xfrm>
            <a:off x="7516440" y="2862000"/>
            <a:ext cx="3885840" cy="22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900" spc="-1" strike="noStrike">
                <a:solidFill>
                  <a:srgbClr val="536059"/>
                </a:solidFill>
                <a:latin typeface="Aptos"/>
              </a:rPr>
              <a:t>High effort in short sections</a:t>
            </a:r>
            <a:endParaRPr b="0" lang="de-DE" sz="900" spc="-1" strike="noStrike">
              <a:latin typeface="Arial"/>
            </a:endParaRPr>
          </a:p>
        </p:txBody>
      </p:sp>
      <p:sp>
        <p:nvSpPr>
          <p:cNvPr id="110" name="Rounded Rectangle 11"/>
          <p:cNvSpPr/>
          <p:nvPr/>
        </p:nvSpPr>
        <p:spPr>
          <a:xfrm>
            <a:off x="7315200" y="3264480"/>
            <a:ext cx="4251600" cy="8042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aded8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1" name="Rectangle 12"/>
          <p:cNvSpPr/>
          <p:nvPr/>
        </p:nvSpPr>
        <p:spPr>
          <a:xfrm>
            <a:off x="7315200" y="3264480"/>
            <a:ext cx="72720" cy="804240"/>
          </a:xfrm>
          <a:prstGeom prst="rect">
            <a:avLst/>
          </a:prstGeom>
          <a:solidFill>
            <a:srgbClr val="5e7b66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2" name="TextBox 13"/>
          <p:cNvSpPr/>
          <p:nvPr/>
        </p:nvSpPr>
        <p:spPr>
          <a:xfrm>
            <a:off x="7516440" y="3410640"/>
            <a:ext cx="3885840" cy="2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300" spc="-1" strike="noStrike">
                <a:solidFill>
                  <a:srgbClr val="1f2623"/>
                </a:solidFill>
                <a:latin typeface="Aptos"/>
              </a:rPr>
              <a:t>Fixed cable</a:t>
            </a:r>
            <a:endParaRPr b="0" lang="de-DE" sz="1300" spc="-1" strike="noStrike">
              <a:latin typeface="Arial"/>
            </a:endParaRPr>
          </a:p>
        </p:txBody>
      </p:sp>
      <p:sp>
        <p:nvSpPr>
          <p:cNvPr id="113" name="TextBox 14"/>
          <p:cNvSpPr/>
          <p:nvPr/>
        </p:nvSpPr>
        <p:spPr>
          <a:xfrm>
            <a:off x="7516440" y="3794760"/>
            <a:ext cx="3885840" cy="22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900" spc="-1" strike="noStrike">
                <a:solidFill>
                  <a:srgbClr val="536059"/>
                </a:solidFill>
                <a:latin typeface="Aptos"/>
              </a:rPr>
              <a:t>Useful support; requires careful use</a:t>
            </a:r>
            <a:endParaRPr b="0" lang="de-DE" sz="900" spc="-1" strike="noStrike">
              <a:latin typeface="Arial"/>
            </a:endParaRPr>
          </a:p>
        </p:txBody>
      </p:sp>
      <p:sp>
        <p:nvSpPr>
          <p:cNvPr id="114" name="Rounded Rectangle 15"/>
          <p:cNvSpPr/>
          <p:nvPr/>
        </p:nvSpPr>
        <p:spPr>
          <a:xfrm>
            <a:off x="7315200" y="4197240"/>
            <a:ext cx="4251600" cy="8042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aded8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5" name="Rectangle 16"/>
          <p:cNvSpPr/>
          <p:nvPr/>
        </p:nvSpPr>
        <p:spPr>
          <a:xfrm>
            <a:off x="7315200" y="4197240"/>
            <a:ext cx="72720" cy="804240"/>
          </a:xfrm>
          <a:prstGeom prst="rect">
            <a:avLst/>
          </a:prstGeom>
          <a:solidFill>
            <a:srgbClr val="aa4437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6" name="TextBox 17"/>
          <p:cNvSpPr/>
          <p:nvPr/>
        </p:nvSpPr>
        <p:spPr>
          <a:xfrm>
            <a:off x="7516440" y="4343400"/>
            <a:ext cx="3885840" cy="2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300" spc="-1" strike="noStrike">
                <a:solidFill>
                  <a:srgbClr val="1f2623"/>
                </a:solidFill>
                <a:latin typeface="Aptos"/>
              </a:rPr>
              <a:t>Loose / irregular rock</a:t>
            </a:r>
            <a:endParaRPr b="0" lang="de-DE" sz="1300" spc="-1" strike="noStrike">
              <a:latin typeface="Arial"/>
            </a:endParaRPr>
          </a:p>
        </p:txBody>
      </p:sp>
      <p:sp>
        <p:nvSpPr>
          <p:cNvPr id="117" name="TextBox 18"/>
          <p:cNvSpPr/>
          <p:nvPr/>
        </p:nvSpPr>
        <p:spPr>
          <a:xfrm>
            <a:off x="7516440" y="4727520"/>
            <a:ext cx="3885840" cy="22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900" spc="-1" strike="noStrike">
                <a:solidFill>
                  <a:srgbClr val="536059"/>
                </a:solidFill>
                <a:latin typeface="Aptos"/>
              </a:rPr>
              <a:t>Foot placement and pace matter</a:t>
            </a:r>
            <a:endParaRPr b="0" lang="de-DE" sz="900" spc="-1" strike="noStrike">
              <a:latin typeface="Arial"/>
            </a:endParaRPr>
          </a:p>
        </p:txBody>
      </p:sp>
      <p:sp>
        <p:nvSpPr>
          <p:cNvPr id="118" name="Rounded Rectangle 19"/>
          <p:cNvSpPr/>
          <p:nvPr/>
        </p:nvSpPr>
        <p:spPr>
          <a:xfrm>
            <a:off x="7315200" y="5129640"/>
            <a:ext cx="4251600" cy="8042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aded8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19" name="Rectangle 20"/>
          <p:cNvSpPr/>
          <p:nvPr/>
        </p:nvSpPr>
        <p:spPr>
          <a:xfrm>
            <a:off x="7315200" y="5129640"/>
            <a:ext cx="72720" cy="804240"/>
          </a:xfrm>
          <a:prstGeom prst="rect">
            <a:avLst/>
          </a:prstGeom>
          <a:solidFill>
            <a:srgbClr val="eecd2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0" name="TextBox 21"/>
          <p:cNvSpPr/>
          <p:nvPr/>
        </p:nvSpPr>
        <p:spPr>
          <a:xfrm>
            <a:off x="7516440" y="5276160"/>
            <a:ext cx="3885840" cy="2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300" spc="-1" strike="noStrike">
                <a:solidFill>
                  <a:srgbClr val="1f2623"/>
                </a:solidFill>
                <a:latin typeface="Aptos"/>
              </a:rPr>
              <a:t>Wet surfaces</a:t>
            </a:r>
            <a:endParaRPr b="0" lang="de-DE" sz="1300" spc="-1" strike="noStrike">
              <a:latin typeface="Arial"/>
            </a:endParaRPr>
          </a:p>
        </p:txBody>
      </p:sp>
      <p:sp>
        <p:nvSpPr>
          <p:cNvPr id="121" name="TextBox 22"/>
          <p:cNvSpPr/>
          <p:nvPr/>
        </p:nvSpPr>
        <p:spPr>
          <a:xfrm>
            <a:off x="7516440" y="5660280"/>
            <a:ext cx="3885840" cy="22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900" spc="-1" strike="noStrike">
                <a:solidFill>
                  <a:srgbClr val="536059"/>
                </a:solidFill>
                <a:latin typeface="Aptos"/>
              </a:rPr>
              <a:t>Traction can deteriorate quickly</a:t>
            </a:r>
            <a:endParaRPr b="0" lang="de-DE" sz="900" spc="-1" strike="noStrike">
              <a:latin typeface="Arial"/>
            </a:endParaRPr>
          </a:p>
        </p:txBody>
      </p:sp>
      <p:sp>
        <p:nvSpPr>
          <p:cNvPr id="122" name="TextBox 23"/>
          <p:cNvSpPr/>
          <p:nvPr/>
        </p:nvSpPr>
        <p:spPr>
          <a:xfrm>
            <a:off x="7360920" y="6144840"/>
            <a:ext cx="4160160" cy="45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200" spc="-1" strike="noStrike">
                <a:solidFill>
                  <a:srgbClr val="1f2623"/>
                </a:solidFill>
                <a:latin typeface="Aptos"/>
              </a:rPr>
              <a:t>Team rule: no one optimizes for speed at the expense of group cohesion.</a:t>
            </a:r>
            <a:endParaRPr b="0" lang="de-DE" sz="1200" spc="-1" strike="noStrike">
              <a:latin typeface="Arial"/>
            </a:endParaRPr>
          </a:p>
        </p:txBody>
      </p:sp>
      <p:sp>
        <p:nvSpPr>
          <p:cNvPr id="123" name="TextBox 24"/>
          <p:cNvSpPr/>
          <p:nvPr/>
        </p:nvSpPr>
        <p:spPr>
          <a:xfrm>
            <a:off x="594360" y="6510600"/>
            <a:ext cx="6400440" cy="2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800" spc="-1" strike="noStrike">
                <a:solidFill>
                  <a:srgbClr val="536059"/>
                </a:solidFill>
                <a:latin typeface="Aptos"/>
              </a:rPr>
              <a:t>TEAMBUILDING EXPEDITION  •  MANAGEMENT BRIEFING</a:t>
            </a:r>
            <a:endParaRPr b="0" lang="de-DE" sz="800" spc="-1" strike="noStrike">
              <a:latin typeface="Arial"/>
            </a:endParaRPr>
          </a:p>
        </p:txBody>
      </p:sp>
      <p:sp>
        <p:nvSpPr>
          <p:cNvPr id="124" name="TextBox 25"/>
          <p:cNvSpPr/>
          <p:nvPr/>
        </p:nvSpPr>
        <p:spPr>
          <a:xfrm>
            <a:off x="11018520" y="6473880"/>
            <a:ext cx="502560" cy="227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>
              <a:lnSpc>
                <a:spcPct val="100000"/>
              </a:lnSpc>
              <a:buNone/>
            </a:pPr>
            <a:r>
              <a:rPr b="1" lang="en-US" sz="900" spc="-1" strike="noStrike">
                <a:solidFill>
                  <a:srgbClr val="536059"/>
                </a:solidFill>
                <a:latin typeface="Aptos"/>
              </a:rPr>
              <a:t>04</a:t>
            </a:r>
            <a:endParaRPr b="0" lang="de-DE" sz="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8f7f3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26" name="TextBox 2"/>
          <p:cNvSpPr/>
          <p:nvPr/>
        </p:nvSpPr>
        <p:spPr>
          <a:xfrm>
            <a:off x="594360" y="320040"/>
            <a:ext cx="5303160" cy="2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000" spc="-1" strike="noStrike">
                <a:solidFill>
                  <a:srgbClr val="5e7b66"/>
                </a:solidFill>
                <a:latin typeface="Aptos"/>
              </a:rPr>
              <a:t>04 / CONDITIONS</a:t>
            </a:r>
            <a:endParaRPr b="0" lang="de-DE" sz="1000" spc="-1" strike="noStrike">
              <a:latin typeface="Arial"/>
            </a:endParaRPr>
          </a:p>
        </p:txBody>
      </p:sp>
      <p:sp>
        <p:nvSpPr>
          <p:cNvPr id="127" name="TextBox 3"/>
          <p:cNvSpPr/>
          <p:nvPr/>
        </p:nvSpPr>
        <p:spPr>
          <a:xfrm>
            <a:off x="594360" y="621720"/>
            <a:ext cx="10881000" cy="51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2800" spc="-1" strike="noStrike">
                <a:solidFill>
                  <a:srgbClr val="1f2623"/>
                </a:solidFill>
                <a:latin typeface="Aptos"/>
              </a:rPr>
              <a:t>Weather &amp; temperature: the external dependencies</a:t>
            </a:r>
            <a:endParaRPr b="0" lang="de-DE" sz="2800" spc="-1" strike="noStrike">
              <a:latin typeface="Arial"/>
            </a:endParaRPr>
          </a:p>
        </p:txBody>
      </p:sp>
      <p:sp>
        <p:nvSpPr>
          <p:cNvPr id="128" name="TextBox 4"/>
          <p:cNvSpPr/>
          <p:nvPr/>
        </p:nvSpPr>
        <p:spPr>
          <a:xfrm>
            <a:off x="612720" y="1243440"/>
            <a:ext cx="10698120" cy="2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300" spc="-1" strike="noStrike">
                <a:solidFill>
                  <a:srgbClr val="536059"/>
                </a:solidFill>
                <a:latin typeface="Aptos"/>
              </a:rPr>
              <a:t>Cold is explicitly represented in the source material; bad weather is the broader contingency to plan for.</a:t>
            </a:r>
            <a:endParaRPr b="0" lang="de-DE" sz="1300" spc="-1" strike="noStrike">
              <a:latin typeface="Arial"/>
            </a:endParaRPr>
          </a:p>
        </p:txBody>
      </p:sp>
      <p:pic>
        <p:nvPicPr>
          <p:cNvPr id="129" name="Picture 5" descr="_tmp_IMG_20260919_190354.jpg_70_185.jpg"/>
          <p:cNvPicPr/>
          <p:nvPr/>
        </p:nvPicPr>
        <p:blipFill>
          <a:blip r:embed="rId1"/>
          <a:stretch/>
        </p:blipFill>
        <p:spPr>
          <a:xfrm>
            <a:off x="640080" y="1691640"/>
            <a:ext cx="3931560" cy="4571640"/>
          </a:xfrm>
          <a:prstGeom prst="rect">
            <a:avLst/>
          </a:prstGeom>
          <a:ln w="0">
            <a:noFill/>
          </a:ln>
        </p:spPr>
      </p:pic>
      <p:sp>
        <p:nvSpPr>
          <p:cNvPr id="130" name="Rounded Rectangle 6"/>
          <p:cNvSpPr/>
          <p:nvPr/>
        </p:nvSpPr>
        <p:spPr>
          <a:xfrm>
            <a:off x="4892040" y="1783080"/>
            <a:ext cx="6491880" cy="1051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aded8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31" name="TextBox 7"/>
          <p:cNvSpPr/>
          <p:nvPr/>
        </p:nvSpPr>
        <p:spPr>
          <a:xfrm>
            <a:off x="5166360" y="1938600"/>
            <a:ext cx="2011320" cy="24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000" spc="-1" strike="noStrike">
                <a:solidFill>
                  <a:srgbClr val="5e7b66"/>
                </a:solidFill>
                <a:latin typeface="Aptos"/>
              </a:rPr>
              <a:t>COLD-WEATHER RISK</a:t>
            </a:r>
            <a:endParaRPr b="0" lang="de-DE" sz="1000" spc="-1" strike="noStrike">
              <a:latin typeface="Arial"/>
            </a:endParaRPr>
          </a:p>
        </p:txBody>
      </p:sp>
      <p:sp>
        <p:nvSpPr>
          <p:cNvPr id="132" name="TextBox 8"/>
          <p:cNvSpPr/>
          <p:nvPr/>
        </p:nvSpPr>
        <p:spPr>
          <a:xfrm>
            <a:off x="5166360" y="2240280"/>
            <a:ext cx="5668920" cy="576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600" spc="-1" strike="noStrike">
                <a:solidFill>
                  <a:srgbClr val="1f2623"/>
                </a:solidFill>
                <a:latin typeface="Aptos"/>
              </a:rPr>
              <a:t>Temperature is a planning constraint, not a motivational challenge.</a:t>
            </a:r>
            <a:endParaRPr b="0" lang="de-DE" sz="1600" spc="-1" strike="noStrike">
              <a:latin typeface="Arial"/>
            </a:endParaRPr>
          </a:p>
        </p:txBody>
      </p:sp>
      <p:sp>
        <p:nvSpPr>
          <p:cNvPr id="133" name="TextBox 9"/>
          <p:cNvSpPr/>
          <p:nvPr/>
        </p:nvSpPr>
        <p:spPr>
          <a:xfrm>
            <a:off x="4892040" y="3154680"/>
            <a:ext cx="3200040" cy="257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100" spc="-1" strike="noStrike">
                <a:solidFill>
                  <a:srgbClr val="5e7b66"/>
                </a:solidFill>
                <a:latin typeface="Aptos"/>
              </a:rPr>
              <a:t>CONTINGENCY CHECKLIST</a:t>
            </a:r>
            <a:endParaRPr b="0" lang="de-DE" sz="1100" spc="-1" strike="noStrike">
              <a:latin typeface="Arial"/>
            </a:endParaRPr>
          </a:p>
        </p:txBody>
      </p:sp>
      <p:sp>
        <p:nvSpPr>
          <p:cNvPr id="134" name="TextBox 10"/>
          <p:cNvSpPr/>
          <p:nvPr/>
        </p:nvSpPr>
        <p:spPr>
          <a:xfrm>
            <a:off x="4937760" y="3566160"/>
            <a:ext cx="1325520" cy="25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100" spc="-1" strike="noStrike">
                <a:solidFill>
                  <a:srgbClr val="1f2623"/>
                </a:solidFill>
                <a:latin typeface="Aptos"/>
              </a:rPr>
              <a:t>• </a:t>
            </a:r>
            <a:r>
              <a:rPr b="1" lang="en-US" sz="1100" spc="-1" strike="noStrike">
                <a:solidFill>
                  <a:srgbClr val="1f2623"/>
                </a:solidFill>
                <a:latin typeface="Aptos"/>
              </a:rPr>
              <a:t>Forecast</a:t>
            </a:r>
            <a:endParaRPr b="0" lang="de-DE" sz="1100" spc="-1" strike="noStrike">
              <a:latin typeface="Arial"/>
            </a:endParaRPr>
          </a:p>
        </p:txBody>
      </p:sp>
      <p:sp>
        <p:nvSpPr>
          <p:cNvPr id="135" name="TextBox 11"/>
          <p:cNvSpPr/>
          <p:nvPr/>
        </p:nvSpPr>
        <p:spPr>
          <a:xfrm>
            <a:off x="6217920" y="3566160"/>
            <a:ext cx="3062880" cy="2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000" spc="-1" strike="noStrike">
                <a:solidFill>
                  <a:srgbClr val="536059"/>
                </a:solidFill>
                <a:latin typeface="Aptos"/>
              </a:rPr>
              <a:t>Check immediately before departure</a:t>
            </a:r>
            <a:endParaRPr b="0" lang="de-DE" sz="1000" spc="-1" strike="noStrike">
              <a:latin typeface="Arial"/>
            </a:endParaRPr>
          </a:p>
        </p:txBody>
      </p:sp>
      <p:sp>
        <p:nvSpPr>
          <p:cNvPr id="136" name="TextBox 12"/>
          <p:cNvSpPr/>
          <p:nvPr/>
        </p:nvSpPr>
        <p:spPr>
          <a:xfrm>
            <a:off x="9326880" y="3566160"/>
            <a:ext cx="1828440" cy="227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900" spc="-1" strike="noStrike">
                <a:solidFill>
                  <a:srgbClr val="2b4e3d"/>
                </a:solidFill>
                <a:latin typeface="Aptos"/>
              </a:rPr>
              <a:t>GO / NO-GO input</a:t>
            </a:r>
            <a:endParaRPr b="0" lang="de-DE" sz="900" spc="-1" strike="noStrike">
              <a:latin typeface="Arial"/>
            </a:endParaRPr>
          </a:p>
        </p:txBody>
      </p:sp>
      <p:sp>
        <p:nvSpPr>
          <p:cNvPr id="137" name="TextBox 13"/>
          <p:cNvSpPr/>
          <p:nvPr/>
        </p:nvSpPr>
        <p:spPr>
          <a:xfrm>
            <a:off x="4937760" y="4005000"/>
            <a:ext cx="1325520" cy="25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100" spc="-1" strike="noStrike">
                <a:solidFill>
                  <a:srgbClr val="1f2623"/>
                </a:solidFill>
                <a:latin typeface="Aptos"/>
              </a:rPr>
              <a:t>• </a:t>
            </a:r>
            <a:r>
              <a:rPr b="1" lang="en-US" sz="1100" spc="-1" strike="noStrike">
                <a:solidFill>
                  <a:srgbClr val="1f2623"/>
                </a:solidFill>
                <a:latin typeface="Aptos"/>
              </a:rPr>
              <a:t>Layers</a:t>
            </a:r>
            <a:endParaRPr b="0" lang="de-DE" sz="1100" spc="-1" strike="noStrike">
              <a:latin typeface="Arial"/>
            </a:endParaRPr>
          </a:p>
        </p:txBody>
      </p:sp>
      <p:sp>
        <p:nvSpPr>
          <p:cNvPr id="138" name="TextBox 14"/>
          <p:cNvSpPr/>
          <p:nvPr/>
        </p:nvSpPr>
        <p:spPr>
          <a:xfrm>
            <a:off x="6217920" y="4005000"/>
            <a:ext cx="3062880" cy="2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000" spc="-1" strike="noStrike">
                <a:solidFill>
                  <a:srgbClr val="536059"/>
                </a:solidFill>
                <a:latin typeface="Aptos"/>
              </a:rPr>
              <a:t>Warm + waterproof options</a:t>
            </a:r>
            <a:endParaRPr b="0" lang="de-DE" sz="1000" spc="-1" strike="noStrike">
              <a:latin typeface="Arial"/>
            </a:endParaRPr>
          </a:p>
        </p:txBody>
      </p:sp>
      <p:sp>
        <p:nvSpPr>
          <p:cNvPr id="139" name="TextBox 15"/>
          <p:cNvSpPr/>
          <p:nvPr/>
        </p:nvSpPr>
        <p:spPr>
          <a:xfrm>
            <a:off x="9326880" y="4005000"/>
            <a:ext cx="1828440" cy="227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900" spc="-1" strike="noStrike">
                <a:solidFill>
                  <a:srgbClr val="2b4e3d"/>
                </a:solidFill>
                <a:latin typeface="Aptos"/>
              </a:rPr>
              <a:t>Individual readiness</a:t>
            </a:r>
            <a:endParaRPr b="0" lang="de-DE" sz="900" spc="-1" strike="noStrike">
              <a:latin typeface="Arial"/>
            </a:endParaRPr>
          </a:p>
        </p:txBody>
      </p:sp>
      <p:sp>
        <p:nvSpPr>
          <p:cNvPr id="140" name="TextBox 16"/>
          <p:cNvSpPr/>
          <p:nvPr/>
        </p:nvSpPr>
        <p:spPr>
          <a:xfrm>
            <a:off x="4937760" y="4443840"/>
            <a:ext cx="1325520" cy="25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100" spc="-1" strike="noStrike">
                <a:solidFill>
                  <a:srgbClr val="1f2623"/>
                </a:solidFill>
                <a:latin typeface="Aptos"/>
              </a:rPr>
              <a:t>• </a:t>
            </a:r>
            <a:r>
              <a:rPr b="1" lang="en-US" sz="1100" spc="-1" strike="noStrike">
                <a:solidFill>
                  <a:srgbClr val="1f2623"/>
                </a:solidFill>
                <a:latin typeface="Aptos"/>
              </a:rPr>
              <a:t>Grip</a:t>
            </a:r>
            <a:endParaRPr b="0" lang="de-DE" sz="1100" spc="-1" strike="noStrike">
              <a:latin typeface="Arial"/>
            </a:endParaRPr>
          </a:p>
        </p:txBody>
      </p:sp>
      <p:sp>
        <p:nvSpPr>
          <p:cNvPr id="141" name="TextBox 17"/>
          <p:cNvSpPr/>
          <p:nvPr/>
        </p:nvSpPr>
        <p:spPr>
          <a:xfrm>
            <a:off x="6217920" y="4443840"/>
            <a:ext cx="3062880" cy="2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000" spc="-1" strike="noStrike">
                <a:solidFill>
                  <a:srgbClr val="536059"/>
                </a:solidFill>
                <a:latin typeface="Aptos"/>
              </a:rPr>
              <a:t>Appropriate footwear</a:t>
            </a:r>
            <a:endParaRPr b="0" lang="de-DE" sz="1000" spc="-1" strike="noStrike">
              <a:latin typeface="Arial"/>
            </a:endParaRPr>
          </a:p>
        </p:txBody>
      </p:sp>
      <p:sp>
        <p:nvSpPr>
          <p:cNvPr id="142" name="TextBox 18"/>
          <p:cNvSpPr/>
          <p:nvPr/>
        </p:nvSpPr>
        <p:spPr>
          <a:xfrm>
            <a:off x="9326880" y="4443840"/>
            <a:ext cx="1828440" cy="227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900" spc="-1" strike="noStrike">
                <a:solidFill>
                  <a:srgbClr val="2b4e3d"/>
                </a:solidFill>
                <a:latin typeface="Aptos"/>
              </a:rPr>
              <a:t>Traction</a:t>
            </a:r>
            <a:endParaRPr b="0" lang="de-DE" sz="900" spc="-1" strike="noStrike">
              <a:latin typeface="Arial"/>
            </a:endParaRPr>
          </a:p>
        </p:txBody>
      </p:sp>
      <p:sp>
        <p:nvSpPr>
          <p:cNvPr id="143" name="TextBox 19"/>
          <p:cNvSpPr/>
          <p:nvPr/>
        </p:nvSpPr>
        <p:spPr>
          <a:xfrm>
            <a:off x="4937760" y="4883040"/>
            <a:ext cx="1325520" cy="25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100" spc="-1" strike="noStrike">
                <a:solidFill>
                  <a:srgbClr val="1f2623"/>
                </a:solidFill>
                <a:latin typeface="Aptos"/>
              </a:rPr>
              <a:t>• </a:t>
            </a:r>
            <a:r>
              <a:rPr b="1" lang="en-US" sz="1100" spc="-1" strike="noStrike">
                <a:solidFill>
                  <a:srgbClr val="1f2623"/>
                </a:solidFill>
                <a:latin typeface="Aptos"/>
              </a:rPr>
              <a:t>Visibility</a:t>
            </a:r>
            <a:endParaRPr b="0" lang="de-DE" sz="1100" spc="-1" strike="noStrike">
              <a:latin typeface="Arial"/>
            </a:endParaRPr>
          </a:p>
        </p:txBody>
      </p:sp>
      <p:sp>
        <p:nvSpPr>
          <p:cNvPr id="144" name="TextBox 20"/>
          <p:cNvSpPr/>
          <p:nvPr/>
        </p:nvSpPr>
        <p:spPr>
          <a:xfrm>
            <a:off x="6217920" y="4883040"/>
            <a:ext cx="3062880" cy="2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000" spc="-1" strike="noStrike">
                <a:solidFill>
                  <a:srgbClr val="536059"/>
                </a:solidFill>
                <a:latin typeface="Aptos"/>
              </a:rPr>
              <a:t>Fog / rain / low light</a:t>
            </a:r>
            <a:endParaRPr b="0" lang="de-DE" sz="1000" spc="-1" strike="noStrike">
              <a:latin typeface="Arial"/>
            </a:endParaRPr>
          </a:p>
        </p:txBody>
      </p:sp>
      <p:sp>
        <p:nvSpPr>
          <p:cNvPr id="145" name="TextBox 21"/>
          <p:cNvSpPr/>
          <p:nvPr/>
        </p:nvSpPr>
        <p:spPr>
          <a:xfrm>
            <a:off x="9326880" y="4883040"/>
            <a:ext cx="1828440" cy="227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900" spc="-1" strike="noStrike">
                <a:solidFill>
                  <a:srgbClr val="2b4e3d"/>
                </a:solidFill>
                <a:latin typeface="Aptos"/>
              </a:rPr>
              <a:t>Navigation</a:t>
            </a:r>
            <a:endParaRPr b="0" lang="de-DE" sz="900" spc="-1" strike="noStrike">
              <a:latin typeface="Arial"/>
            </a:endParaRPr>
          </a:p>
        </p:txBody>
      </p:sp>
      <p:sp>
        <p:nvSpPr>
          <p:cNvPr id="146" name="TextBox 22"/>
          <p:cNvSpPr/>
          <p:nvPr/>
        </p:nvSpPr>
        <p:spPr>
          <a:xfrm>
            <a:off x="4937760" y="5321880"/>
            <a:ext cx="1325520" cy="25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100" spc="-1" strike="noStrike">
                <a:solidFill>
                  <a:srgbClr val="1f2623"/>
                </a:solidFill>
                <a:latin typeface="Aptos"/>
              </a:rPr>
              <a:t>• </a:t>
            </a:r>
            <a:r>
              <a:rPr b="1" lang="en-US" sz="1100" spc="-1" strike="noStrike">
                <a:solidFill>
                  <a:srgbClr val="1f2623"/>
                </a:solidFill>
                <a:latin typeface="Aptos"/>
              </a:rPr>
              <a:t>Group pace</a:t>
            </a:r>
            <a:endParaRPr b="0" lang="de-DE" sz="1100" spc="-1" strike="noStrike">
              <a:latin typeface="Arial"/>
            </a:endParaRPr>
          </a:p>
        </p:txBody>
      </p:sp>
      <p:sp>
        <p:nvSpPr>
          <p:cNvPr id="147" name="TextBox 23"/>
          <p:cNvSpPr/>
          <p:nvPr/>
        </p:nvSpPr>
        <p:spPr>
          <a:xfrm>
            <a:off x="6217920" y="5321880"/>
            <a:ext cx="3062880" cy="2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000" spc="-1" strike="noStrike">
                <a:solidFill>
                  <a:srgbClr val="536059"/>
                </a:solidFill>
                <a:latin typeface="Aptos"/>
              </a:rPr>
              <a:t>Slowest-person principle</a:t>
            </a:r>
            <a:endParaRPr b="0" lang="de-DE" sz="1000" spc="-1" strike="noStrike">
              <a:latin typeface="Arial"/>
            </a:endParaRPr>
          </a:p>
        </p:txBody>
      </p:sp>
      <p:sp>
        <p:nvSpPr>
          <p:cNvPr id="148" name="TextBox 24"/>
          <p:cNvSpPr/>
          <p:nvPr/>
        </p:nvSpPr>
        <p:spPr>
          <a:xfrm>
            <a:off x="9326880" y="5321880"/>
            <a:ext cx="1828440" cy="227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900" spc="-1" strike="noStrike">
                <a:solidFill>
                  <a:srgbClr val="2b4e3d"/>
                </a:solidFill>
                <a:latin typeface="Aptos"/>
              </a:rPr>
              <a:t>Cohesion</a:t>
            </a:r>
            <a:endParaRPr b="0" lang="de-DE" sz="900" spc="-1" strike="noStrike">
              <a:latin typeface="Arial"/>
            </a:endParaRPr>
          </a:p>
        </p:txBody>
      </p:sp>
      <p:sp>
        <p:nvSpPr>
          <p:cNvPr id="149" name="TextBox 25"/>
          <p:cNvSpPr/>
          <p:nvPr/>
        </p:nvSpPr>
        <p:spPr>
          <a:xfrm>
            <a:off x="4937760" y="5989320"/>
            <a:ext cx="6400440" cy="39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000" spc="-1" strike="noStrike">
                <a:solidFill>
                  <a:srgbClr val="536059"/>
                </a:solidFill>
                <a:latin typeface="Aptos"/>
              </a:rPr>
              <a:t>The thermometer photo is intentionally used as a visual proxy for the 'cold' scenario; no exact temperature is assumed from the image.</a:t>
            </a:r>
            <a:endParaRPr b="0" lang="de-DE" sz="1000" spc="-1" strike="noStrike">
              <a:latin typeface="Arial"/>
            </a:endParaRPr>
          </a:p>
        </p:txBody>
      </p:sp>
      <p:sp>
        <p:nvSpPr>
          <p:cNvPr id="150" name="TextBox 26"/>
          <p:cNvSpPr/>
          <p:nvPr/>
        </p:nvSpPr>
        <p:spPr>
          <a:xfrm>
            <a:off x="594360" y="6510600"/>
            <a:ext cx="6400440" cy="2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800" spc="-1" strike="noStrike">
                <a:solidFill>
                  <a:srgbClr val="536059"/>
                </a:solidFill>
                <a:latin typeface="Aptos"/>
              </a:rPr>
              <a:t>TEAMBUILDING EXPEDITION  •  MANAGEMENT BRIEFING</a:t>
            </a:r>
            <a:endParaRPr b="0" lang="de-DE" sz="800" spc="-1" strike="noStrike">
              <a:latin typeface="Arial"/>
            </a:endParaRPr>
          </a:p>
        </p:txBody>
      </p:sp>
      <p:sp>
        <p:nvSpPr>
          <p:cNvPr id="151" name="TextBox 27"/>
          <p:cNvSpPr/>
          <p:nvPr/>
        </p:nvSpPr>
        <p:spPr>
          <a:xfrm>
            <a:off x="11018520" y="6473880"/>
            <a:ext cx="502560" cy="227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>
              <a:lnSpc>
                <a:spcPct val="100000"/>
              </a:lnSpc>
              <a:buNone/>
            </a:pPr>
            <a:r>
              <a:rPr b="1" lang="en-US" sz="900" spc="-1" strike="noStrike">
                <a:solidFill>
                  <a:srgbClr val="536059"/>
                </a:solidFill>
                <a:latin typeface="Aptos"/>
              </a:rPr>
              <a:t>05</a:t>
            </a:r>
            <a:endParaRPr b="0" lang="de-DE" sz="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8f7f3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53" name="TextBox 2"/>
          <p:cNvSpPr/>
          <p:nvPr/>
        </p:nvSpPr>
        <p:spPr>
          <a:xfrm>
            <a:off x="594360" y="320040"/>
            <a:ext cx="5303160" cy="2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000" spc="-1" strike="noStrike">
                <a:solidFill>
                  <a:srgbClr val="5e7b66"/>
                </a:solidFill>
                <a:latin typeface="Aptos"/>
              </a:rPr>
              <a:t>05 / PEOPLE</a:t>
            </a:r>
            <a:endParaRPr b="0" lang="de-DE" sz="1000" spc="-1" strike="noStrike">
              <a:latin typeface="Arial"/>
            </a:endParaRPr>
          </a:p>
        </p:txBody>
      </p:sp>
      <p:sp>
        <p:nvSpPr>
          <p:cNvPr id="154" name="TextBox 3"/>
          <p:cNvSpPr/>
          <p:nvPr/>
        </p:nvSpPr>
        <p:spPr>
          <a:xfrm>
            <a:off x="594360" y="621720"/>
            <a:ext cx="10881000" cy="51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2800" spc="-1" strike="noStrike">
                <a:solidFill>
                  <a:srgbClr val="1f2623"/>
                </a:solidFill>
                <a:latin typeface="Aptos"/>
              </a:rPr>
              <a:t>Team-building operating model</a:t>
            </a:r>
            <a:endParaRPr b="0" lang="de-DE" sz="2800" spc="-1" strike="noStrike">
              <a:latin typeface="Arial"/>
            </a:endParaRPr>
          </a:p>
        </p:txBody>
      </p:sp>
      <p:sp>
        <p:nvSpPr>
          <p:cNvPr id="155" name="TextBox 4"/>
          <p:cNvSpPr/>
          <p:nvPr/>
        </p:nvSpPr>
        <p:spPr>
          <a:xfrm>
            <a:off x="612720" y="1243440"/>
            <a:ext cx="10698120" cy="2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300" spc="-1" strike="noStrike">
                <a:solidFill>
                  <a:srgbClr val="536059"/>
                </a:solidFill>
                <a:latin typeface="Aptos"/>
              </a:rPr>
              <a:t>Turn the hike into a structured team exercise — without making it feel like another workshop.</a:t>
            </a:r>
            <a:endParaRPr b="0" lang="de-DE" sz="1300" spc="-1" strike="noStrike">
              <a:latin typeface="Arial"/>
            </a:endParaRPr>
          </a:p>
        </p:txBody>
      </p:sp>
      <p:sp>
        <p:nvSpPr>
          <p:cNvPr id="156" name="TextBox 5"/>
          <p:cNvSpPr/>
          <p:nvPr/>
        </p:nvSpPr>
        <p:spPr>
          <a:xfrm>
            <a:off x="685800" y="1828800"/>
            <a:ext cx="50256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2400" spc="-1" strike="noStrike">
                <a:solidFill>
                  <a:srgbClr val="2b4e3d"/>
                </a:solidFill>
                <a:latin typeface="Aptos"/>
              </a:rPr>
              <a:t>01</a:t>
            </a:r>
            <a:endParaRPr b="0" lang="de-DE" sz="2400" spc="-1" strike="noStrike">
              <a:latin typeface="Arial"/>
            </a:endParaRPr>
          </a:p>
        </p:txBody>
      </p:sp>
      <p:sp>
        <p:nvSpPr>
          <p:cNvPr id="157" name="TextBox 6"/>
          <p:cNvSpPr/>
          <p:nvPr/>
        </p:nvSpPr>
        <p:spPr>
          <a:xfrm>
            <a:off x="685800" y="2468880"/>
            <a:ext cx="2331360" cy="34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700" spc="-1" strike="noStrike">
                <a:solidFill>
                  <a:srgbClr val="1f2623"/>
                </a:solidFill>
                <a:latin typeface="Aptos"/>
              </a:rPr>
              <a:t>Brief</a:t>
            </a:r>
            <a:endParaRPr b="0" lang="de-DE" sz="1700" spc="-1" strike="noStrike">
              <a:latin typeface="Arial"/>
            </a:endParaRPr>
          </a:p>
        </p:txBody>
      </p:sp>
      <p:sp>
        <p:nvSpPr>
          <p:cNvPr id="158" name="TextBox 7"/>
          <p:cNvSpPr/>
          <p:nvPr/>
        </p:nvSpPr>
        <p:spPr>
          <a:xfrm>
            <a:off x="685800" y="2926080"/>
            <a:ext cx="2331360" cy="4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rgbClr val="536059"/>
                </a:solidFill>
                <a:latin typeface="Aptos"/>
              </a:rPr>
              <a:t>Roles, route, weather, safety, buddy system</a:t>
            </a:r>
            <a:endParaRPr b="0" lang="de-DE" sz="1100" spc="-1" strike="noStrike">
              <a:latin typeface="Arial"/>
            </a:endParaRPr>
          </a:p>
        </p:txBody>
      </p:sp>
      <p:sp>
        <p:nvSpPr>
          <p:cNvPr id="159" name="Chevron 8"/>
          <p:cNvSpPr/>
          <p:nvPr/>
        </p:nvSpPr>
        <p:spPr>
          <a:xfrm>
            <a:off x="3017520" y="1965960"/>
            <a:ext cx="411120" cy="411120"/>
          </a:xfrm>
          <a:prstGeom prst="chevron">
            <a:avLst>
              <a:gd name="adj" fmla="val 50000"/>
            </a:avLst>
          </a:prstGeom>
          <a:solidFill>
            <a:srgbClr val="e7ebe5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0" name="TextBox 9"/>
          <p:cNvSpPr/>
          <p:nvPr/>
        </p:nvSpPr>
        <p:spPr>
          <a:xfrm>
            <a:off x="3474720" y="1828800"/>
            <a:ext cx="50256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2400" spc="-1" strike="noStrike">
                <a:solidFill>
                  <a:srgbClr val="2b4e3d"/>
                </a:solidFill>
                <a:latin typeface="Aptos"/>
              </a:rPr>
              <a:t>02</a:t>
            </a:r>
            <a:endParaRPr b="0" lang="de-DE" sz="2400" spc="-1" strike="noStrike">
              <a:latin typeface="Arial"/>
            </a:endParaRPr>
          </a:p>
        </p:txBody>
      </p:sp>
      <p:sp>
        <p:nvSpPr>
          <p:cNvPr id="161" name="TextBox 10"/>
          <p:cNvSpPr/>
          <p:nvPr/>
        </p:nvSpPr>
        <p:spPr>
          <a:xfrm>
            <a:off x="3474720" y="2468880"/>
            <a:ext cx="2331360" cy="34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700" spc="-1" strike="noStrike">
                <a:solidFill>
                  <a:srgbClr val="1f2623"/>
                </a:solidFill>
                <a:latin typeface="Aptos"/>
              </a:rPr>
              <a:t>Move</a:t>
            </a:r>
            <a:endParaRPr b="0" lang="de-DE" sz="1700" spc="-1" strike="noStrike">
              <a:latin typeface="Arial"/>
            </a:endParaRPr>
          </a:p>
        </p:txBody>
      </p:sp>
      <p:sp>
        <p:nvSpPr>
          <p:cNvPr id="162" name="TextBox 11"/>
          <p:cNvSpPr/>
          <p:nvPr/>
        </p:nvSpPr>
        <p:spPr>
          <a:xfrm>
            <a:off x="3474720" y="2926080"/>
            <a:ext cx="2331360" cy="4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rgbClr val="536059"/>
                </a:solidFill>
                <a:latin typeface="Aptos"/>
              </a:rPr>
              <a:t>Shared pace; rotate who leads and navigates</a:t>
            </a:r>
            <a:endParaRPr b="0" lang="de-DE" sz="1100" spc="-1" strike="noStrike">
              <a:latin typeface="Arial"/>
            </a:endParaRPr>
          </a:p>
        </p:txBody>
      </p:sp>
      <p:sp>
        <p:nvSpPr>
          <p:cNvPr id="163" name="Chevron 12"/>
          <p:cNvSpPr/>
          <p:nvPr/>
        </p:nvSpPr>
        <p:spPr>
          <a:xfrm>
            <a:off x="5806440" y="1965960"/>
            <a:ext cx="411120" cy="411120"/>
          </a:xfrm>
          <a:prstGeom prst="chevron">
            <a:avLst>
              <a:gd name="adj" fmla="val 50000"/>
            </a:avLst>
          </a:prstGeom>
          <a:solidFill>
            <a:srgbClr val="e7ebe5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4" name="TextBox 13"/>
          <p:cNvSpPr/>
          <p:nvPr/>
        </p:nvSpPr>
        <p:spPr>
          <a:xfrm>
            <a:off x="6263640" y="1828800"/>
            <a:ext cx="50256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2400" spc="-1" strike="noStrike">
                <a:solidFill>
                  <a:srgbClr val="2b4e3d"/>
                </a:solidFill>
                <a:latin typeface="Aptos"/>
              </a:rPr>
              <a:t>03</a:t>
            </a:r>
            <a:endParaRPr b="0" lang="de-DE" sz="2400" spc="-1" strike="noStrike">
              <a:latin typeface="Arial"/>
            </a:endParaRPr>
          </a:p>
        </p:txBody>
      </p:sp>
      <p:sp>
        <p:nvSpPr>
          <p:cNvPr id="165" name="TextBox 14"/>
          <p:cNvSpPr/>
          <p:nvPr/>
        </p:nvSpPr>
        <p:spPr>
          <a:xfrm>
            <a:off x="6263640" y="2468880"/>
            <a:ext cx="2331360" cy="34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700" spc="-1" strike="noStrike">
                <a:solidFill>
                  <a:srgbClr val="1f2623"/>
                </a:solidFill>
                <a:latin typeface="Aptos"/>
              </a:rPr>
              <a:t>Pause</a:t>
            </a:r>
            <a:endParaRPr b="0" lang="de-DE" sz="1700" spc="-1" strike="noStrike">
              <a:latin typeface="Arial"/>
            </a:endParaRPr>
          </a:p>
        </p:txBody>
      </p:sp>
      <p:sp>
        <p:nvSpPr>
          <p:cNvPr id="166" name="TextBox 15"/>
          <p:cNvSpPr/>
          <p:nvPr/>
        </p:nvSpPr>
        <p:spPr>
          <a:xfrm>
            <a:off x="6263640" y="2926080"/>
            <a:ext cx="2331360" cy="4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rgbClr val="536059"/>
                </a:solidFill>
                <a:latin typeface="Aptos"/>
              </a:rPr>
              <a:t>Short regroup points: energy, hydration, direction</a:t>
            </a:r>
            <a:endParaRPr b="0" lang="de-DE" sz="1100" spc="-1" strike="noStrike">
              <a:latin typeface="Arial"/>
            </a:endParaRPr>
          </a:p>
        </p:txBody>
      </p:sp>
      <p:sp>
        <p:nvSpPr>
          <p:cNvPr id="167" name="Chevron 16"/>
          <p:cNvSpPr/>
          <p:nvPr/>
        </p:nvSpPr>
        <p:spPr>
          <a:xfrm>
            <a:off x="8595360" y="1965960"/>
            <a:ext cx="411120" cy="411120"/>
          </a:xfrm>
          <a:prstGeom prst="chevron">
            <a:avLst>
              <a:gd name="adj" fmla="val 50000"/>
            </a:avLst>
          </a:prstGeom>
          <a:solidFill>
            <a:srgbClr val="e7ebe5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68" name="TextBox 17"/>
          <p:cNvSpPr/>
          <p:nvPr/>
        </p:nvSpPr>
        <p:spPr>
          <a:xfrm>
            <a:off x="9052560" y="1828800"/>
            <a:ext cx="50256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2400" spc="-1" strike="noStrike">
                <a:solidFill>
                  <a:srgbClr val="2b4e3d"/>
                </a:solidFill>
                <a:latin typeface="Aptos"/>
              </a:rPr>
              <a:t>04</a:t>
            </a:r>
            <a:endParaRPr b="0" lang="de-DE" sz="2400" spc="-1" strike="noStrike">
              <a:latin typeface="Arial"/>
            </a:endParaRPr>
          </a:p>
        </p:txBody>
      </p:sp>
      <p:sp>
        <p:nvSpPr>
          <p:cNvPr id="169" name="TextBox 18"/>
          <p:cNvSpPr/>
          <p:nvPr/>
        </p:nvSpPr>
        <p:spPr>
          <a:xfrm>
            <a:off x="9052560" y="2468880"/>
            <a:ext cx="2331360" cy="34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700" spc="-1" strike="noStrike">
                <a:solidFill>
                  <a:srgbClr val="1f2623"/>
                </a:solidFill>
                <a:latin typeface="Aptos"/>
              </a:rPr>
              <a:t>Reflect</a:t>
            </a:r>
            <a:endParaRPr b="0" lang="de-DE" sz="1700" spc="-1" strike="noStrike">
              <a:latin typeface="Arial"/>
            </a:endParaRPr>
          </a:p>
        </p:txBody>
      </p:sp>
      <p:sp>
        <p:nvSpPr>
          <p:cNvPr id="170" name="TextBox 19"/>
          <p:cNvSpPr/>
          <p:nvPr/>
        </p:nvSpPr>
        <p:spPr>
          <a:xfrm>
            <a:off x="9052560" y="2926080"/>
            <a:ext cx="2331360" cy="425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rgbClr val="536059"/>
                </a:solidFill>
                <a:latin typeface="Aptos"/>
              </a:rPr>
              <a:t>What helped the team move efficiently?</a:t>
            </a:r>
            <a:endParaRPr b="0" lang="de-DE" sz="1100" spc="-1" strike="noStrike">
              <a:latin typeface="Arial"/>
            </a:endParaRPr>
          </a:p>
        </p:txBody>
      </p:sp>
      <p:sp>
        <p:nvSpPr>
          <p:cNvPr id="171" name="TextBox 20"/>
          <p:cNvSpPr/>
          <p:nvPr/>
        </p:nvSpPr>
        <p:spPr>
          <a:xfrm>
            <a:off x="685800" y="4663440"/>
            <a:ext cx="1828440" cy="257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100" spc="-1" strike="noStrike">
                <a:solidFill>
                  <a:srgbClr val="5e7b66"/>
                </a:solidFill>
                <a:latin typeface="Aptos"/>
              </a:rPr>
              <a:t>SUCCESS METRICS</a:t>
            </a:r>
            <a:endParaRPr b="0" lang="de-DE" sz="1100" spc="-1" strike="noStrike">
              <a:latin typeface="Arial"/>
            </a:endParaRPr>
          </a:p>
        </p:txBody>
      </p:sp>
      <p:sp>
        <p:nvSpPr>
          <p:cNvPr id="172" name="Rounded Rectangle 21"/>
          <p:cNvSpPr/>
          <p:nvPr/>
        </p:nvSpPr>
        <p:spPr>
          <a:xfrm>
            <a:off x="685800" y="5074920"/>
            <a:ext cx="3245760" cy="9597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aded8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3" name="Rectangle 22"/>
          <p:cNvSpPr/>
          <p:nvPr/>
        </p:nvSpPr>
        <p:spPr>
          <a:xfrm>
            <a:off x="685800" y="5074920"/>
            <a:ext cx="72720" cy="959760"/>
          </a:xfrm>
          <a:prstGeom prst="rect">
            <a:avLst/>
          </a:prstGeom>
          <a:solidFill>
            <a:srgbClr val="2b4e3d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4" name="TextBox 23"/>
          <p:cNvSpPr/>
          <p:nvPr/>
        </p:nvSpPr>
        <p:spPr>
          <a:xfrm>
            <a:off x="887040" y="5221080"/>
            <a:ext cx="28800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800" spc="-1" strike="noStrike">
                <a:solidFill>
                  <a:srgbClr val="1f2623"/>
                </a:solidFill>
                <a:latin typeface="Aptos"/>
              </a:rPr>
              <a:t>100%</a:t>
            </a:r>
            <a:endParaRPr b="0" lang="de-DE" sz="1800" spc="-1" strike="noStrike">
              <a:latin typeface="Arial"/>
            </a:endParaRPr>
          </a:p>
        </p:txBody>
      </p:sp>
      <p:sp>
        <p:nvSpPr>
          <p:cNvPr id="175" name="TextBox 24"/>
          <p:cNvSpPr/>
          <p:nvPr/>
        </p:nvSpPr>
        <p:spPr>
          <a:xfrm>
            <a:off x="887040" y="5605200"/>
            <a:ext cx="2880000" cy="227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900" spc="-1" strike="noStrike">
                <a:solidFill>
                  <a:srgbClr val="536059"/>
                </a:solidFill>
                <a:latin typeface="Aptos"/>
              </a:rPr>
              <a:t>team members accounted for</a:t>
            </a:r>
            <a:endParaRPr b="0" lang="de-DE" sz="900" spc="-1" strike="noStrike">
              <a:latin typeface="Arial"/>
            </a:endParaRPr>
          </a:p>
        </p:txBody>
      </p:sp>
      <p:sp>
        <p:nvSpPr>
          <p:cNvPr id="176" name="Rounded Rectangle 25"/>
          <p:cNvSpPr/>
          <p:nvPr/>
        </p:nvSpPr>
        <p:spPr>
          <a:xfrm>
            <a:off x="4251960" y="5074920"/>
            <a:ext cx="3245760" cy="9597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aded8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7" name="Rectangle 26"/>
          <p:cNvSpPr/>
          <p:nvPr/>
        </p:nvSpPr>
        <p:spPr>
          <a:xfrm>
            <a:off x="4251960" y="5074920"/>
            <a:ext cx="72720" cy="959760"/>
          </a:xfrm>
          <a:prstGeom prst="rect">
            <a:avLst/>
          </a:prstGeom>
          <a:solidFill>
            <a:srgbClr val="2b4e3d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78" name="TextBox 27"/>
          <p:cNvSpPr/>
          <p:nvPr/>
        </p:nvSpPr>
        <p:spPr>
          <a:xfrm>
            <a:off x="4453200" y="5221080"/>
            <a:ext cx="28800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800" spc="-1" strike="noStrike">
                <a:solidFill>
                  <a:srgbClr val="1f2623"/>
                </a:solidFill>
                <a:latin typeface="Aptos"/>
              </a:rPr>
              <a:t>1</a:t>
            </a:r>
            <a:endParaRPr b="0" lang="de-DE" sz="1800" spc="-1" strike="noStrike">
              <a:latin typeface="Arial"/>
            </a:endParaRPr>
          </a:p>
        </p:txBody>
      </p:sp>
      <p:sp>
        <p:nvSpPr>
          <p:cNvPr id="179" name="TextBox 28"/>
          <p:cNvSpPr/>
          <p:nvPr/>
        </p:nvSpPr>
        <p:spPr>
          <a:xfrm>
            <a:off x="4453200" y="5605200"/>
            <a:ext cx="2880000" cy="227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900" spc="-1" strike="noStrike">
                <a:solidFill>
                  <a:srgbClr val="536059"/>
                </a:solidFill>
                <a:latin typeface="Aptos"/>
              </a:rPr>
              <a:t>shared destination / decision</a:t>
            </a:r>
            <a:endParaRPr b="0" lang="de-DE" sz="900" spc="-1" strike="noStrike">
              <a:latin typeface="Arial"/>
            </a:endParaRPr>
          </a:p>
        </p:txBody>
      </p:sp>
      <p:sp>
        <p:nvSpPr>
          <p:cNvPr id="180" name="Rounded Rectangle 29"/>
          <p:cNvSpPr/>
          <p:nvPr/>
        </p:nvSpPr>
        <p:spPr>
          <a:xfrm>
            <a:off x="7818120" y="5074920"/>
            <a:ext cx="3245760" cy="9597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solidFill>
              <a:srgbClr val="daded8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1" name="Rectangle 30"/>
          <p:cNvSpPr/>
          <p:nvPr/>
        </p:nvSpPr>
        <p:spPr>
          <a:xfrm>
            <a:off x="7818120" y="5074920"/>
            <a:ext cx="72720" cy="959760"/>
          </a:xfrm>
          <a:prstGeom prst="rect">
            <a:avLst/>
          </a:prstGeom>
          <a:solidFill>
            <a:srgbClr val="aa4437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2" name="TextBox 31"/>
          <p:cNvSpPr/>
          <p:nvPr/>
        </p:nvSpPr>
        <p:spPr>
          <a:xfrm>
            <a:off x="8019360" y="5221080"/>
            <a:ext cx="28800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800" spc="-1" strike="noStrike">
                <a:solidFill>
                  <a:srgbClr val="1f2623"/>
                </a:solidFill>
                <a:latin typeface="Aptos"/>
              </a:rPr>
              <a:t>0</a:t>
            </a:r>
            <a:endParaRPr b="0" lang="de-DE" sz="1800" spc="-1" strike="noStrike">
              <a:latin typeface="Arial"/>
            </a:endParaRPr>
          </a:p>
        </p:txBody>
      </p:sp>
      <p:sp>
        <p:nvSpPr>
          <p:cNvPr id="183" name="TextBox 32"/>
          <p:cNvSpPr/>
          <p:nvPr/>
        </p:nvSpPr>
        <p:spPr>
          <a:xfrm>
            <a:off x="8019360" y="5605200"/>
            <a:ext cx="2880000" cy="227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900" spc="-1" strike="noStrike">
                <a:solidFill>
                  <a:srgbClr val="536059"/>
                </a:solidFill>
                <a:latin typeface="Aptos"/>
              </a:rPr>
              <a:t>avoidable heroics</a:t>
            </a:r>
            <a:endParaRPr b="0" lang="de-DE" sz="900" spc="-1" strike="noStrike">
              <a:latin typeface="Arial"/>
            </a:endParaRPr>
          </a:p>
        </p:txBody>
      </p:sp>
      <p:sp>
        <p:nvSpPr>
          <p:cNvPr id="184" name="TextBox 33"/>
          <p:cNvSpPr/>
          <p:nvPr/>
        </p:nvSpPr>
        <p:spPr>
          <a:xfrm>
            <a:off x="594360" y="6510600"/>
            <a:ext cx="6400440" cy="2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800" spc="-1" strike="noStrike">
                <a:solidFill>
                  <a:srgbClr val="536059"/>
                </a:solidFill>
                <a:latin typeface="Aptos"/>
              </a:rPr>
              <a:t>TEAMBUILDING EXPEDITION  •  MANAGEMENT BRIEFING</a:t>
            </a:r>
            <a:endParaRPr b="0" lang="de-DE" sz="800" spc="-1" strike="noStrike">
              <a:latin typeface="Arial"/>
            </a:endParaRPr>
          </a:p>
        </p:txBody>
      </p:sp>
      <p:sp>
        <p:nvSpPr>
          <p:cNvPr id="185" name="TextBox 34"/>
          <p:cNvSpPr/>
          <p:nvPr/>
        </p:nvSpPr>
        <p:spPr>
          <a:xfrm>
            <a:off x="11018520" y="6473880"/>
            <a:ext cx="502560" cy="227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>
              <a:lnSpc>
                <a:spcPct val="100000"/>
              </a:lnSpc>
              <a:buNone/>
            </a:pPr>
            <a:r>
              <a:rPr b="1" lang="en-US" sz="900" spc="-1" strike="noStrike">
                <a:solidFill>
                  <a:srgbClr val="536059"/>
                </a:solidFill>
                <a:latin typeface="Aptos"/>
              </a:rPr>
              <a:t>06</a:t>
            </a:r>
            <a:endParaRPr b="0" lang="de-DE" sz="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8f7f3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87" name="TextBox 2"/>
          <p:cNvSpPr/>
          <p:nvPr/>
        </p:nvSpPr>
        <p:spPr>
          <a:xfrm>
            <a:off x="594360" y="320040"/>
            <a:ext cx="5303160" cy="2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000" spc="-1" strike="noStrike">
                <a:solidFill>
                  <a:srgbClr val="5e7b66"/>
                </a:solidFill>
                <a:latin typeface="Aptos"/>
              </a:rPr>
              <a:t>06 / RISK</a:t>
            </a:r>
            <a:endParaRPr b="0" lang="de-DE" sz="1000" spc="-1" strike="noStrike">
              <a:latin typeface="Arial"/>
            </a:endParaRPr>
          </a:p>
        </p:txBody>
      </p:sp>
      <p:sp>
        <p:nvSpPr>
          <p:cNvPr id="188" name="TextBox 3"/>
          <p:cNvSpPr/>
          <p:nvPr/>
        </p:nvSpPr>
        <p:spPr>
          <a:xfrm>
            <a:off x="639000" y="360000"/>
            <a:ext cx="10881000" cy="94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2800" spc="-1" strike="noStrike">
                <a:solidFill>
                  <a:srgbClr val="1f2623"/>
                </a:solidFill>
                <a:latin typeface="Aptos"/>
              </a:rPr>
              <a:t>Risk management: corporate governance, but outdoors</a:t>
            </a:r>
            <a:endParaRPr b="0" lang="de-DE" sz="2800" spc="-1" strike="noStrike">
              <a:latin typeface="Arial"/>
            </a:endParaRPr>
          </a:p>
        </p:txBody>
      </p:sp>
      <p:sp>
        <p:nvSpPr>
          <p:cNvPr id="189" name="TextBox 4"/>
          <p:cNvSpPr/>
          <p:nvPr/>
        </p:nvSpPr>
        <p:spPr>
          <a:xfrm>
            <a:off x="612720" y="1243440"/>
            <a:ext cx="10698120" cy="2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300" spc="-1" strike="noStrike">
                <a:solidFill>
                  <a:srgbClr val="536059"/>
                </a:solidFill>
                <a:latin typeface="Aptos"/>
              </a:rPr>
              <a:t>A lightweight framework keeps the focus on teambuilding rather than incident management.</a:t>
            </a:r>
            <a:endParaRPr b="0" lang="de-DE" sz="1300" spc="-1" strike="noStrike">
              <a:latin typeface="Arial"/>
            </a:endParaRPr>
          </a:p>
        </p:txBody>
      </p:sp>
      <p:sp>
        <p:nvSpPr>
          <p:cNvPr id="190" name="TextBox 5"/>
          <p:cNvSpPr/>
          <p:nvPr/>
        </p:nvSpPr>
        <p:spPr>
          <a:xfrm>
            <a:off x="1920240" y="1828800"/>
            <a:ext cx="914040" cy="227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en-US" sz="900" spc="-1" strike="noStrike">
                <a:solidFill>
                  <a:srgbClr val="536059"/>
                </a:solidFill>
                <a:latin typeface="Aptos"/>
              </a:rPr>
              <a:t>IMPACT →</a:t>
            </a:r>
            <a:endParaRPr b="0" lang="de-DE" sz="900" spc="-1" strike="noStrike">
              <a:latin typeface="Arial"/>
            </a:endParaRPr>
          </a:p>
        </p:txBody>
      </p:sp>
      <p:sp>
        <p:nvSpPr>
          <p:cNvPr id="191" name="TextBox 6"/>
          <p:cNvSpPr/>
          <p:nvPr/>
        </p:nvSpPr>
        <p:spPr>
          <a:xfrm>
            <a:off x="5486400" y="5440680"/>
            <a:ext cx="1188360" cy="227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en-US" sz="900" spc="-1" strike="noStrike">
                <a:solidFill>
                  <a:srgbClr val="536059"/>
                </a:solidFill>
                <a:latin typeface="Aptos"/>
              </a:rPr>
              <a:t>LIKELIHOOD →</a:t>
            </a:r>
            <a:endParaRPr b="0" lang="de-DE" sz="900" spc="-1" strike="noStrike">
              <a:latin typeface="Arial"/>
            </a:endParaRPr>
          </a:p>
        </p:txBody>
      </p:sp>
      <p:sp>
        <p:nvSpPr>
          <p:cNvPr id="192" name="Rectangle 7"/>
          <p:cNvSpPr/>
          <p:nvPr/>
        </p:nvSpPr>
        <p:spPr>
          <a:xfrm>
            <a:off x="914400" y="2148840"/>
            <a:ext cx="7314840" cy="2971440"/>
          </a:xfrm>
          <a:prstGeom prst="rect">
            <a:avLst/>
          </a:prstGeom>
          <a:solidFill>
            <a:srgbClr val="f1f3ef"/>
          </a:solidFill>
          <a:ln>
            <a:solidFill>
              <a:srgbClr val="d2d8d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3" name="Rectangle 8"/>
          <p:cNvSpPr/>
          <p:nvPr/>
        </p:nvSpPr>
        <p:spPr>
          <a:xfrm>
            <a:off x="2743200" y="2148840"/>
            <a:ext cx="8640" cy="2971440"/>
          </a:xfrm>
          <a:prstGeom prst="rect">
            <a:avLst/>
          </a:prstGeom>
          <a:solidFill>
            <a:srgbClr val="d2d8d0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4" name="Rectangle 9"/>
          <p:cNvSpPr/>
          <p:nvPr/>
        </p:nvSpPr>
        <p:spPr>
          <a:xfrm>
            <a:off x="4572000" y="2148840"/>
            <a:ext cx="8640" cy="2971440"/>
          </a:xfrm>
          <a:prstGeom prst="rect">
            <a:avLst/>
          </a:prstGeom>
          <a:solidFill>
            <a:srgbClr val="d2d8d0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5" name="Rectangle 10"/>
          <p:cNvSpPr/>
          <p:nvPr/>
        </p:nvSpPr>
        <p:spPr>
          <a:xfrm>
            <a:off x="6400800" y="2148840"/>
            <a:ext cx="8640" cy="2971440"/>
          </a:xfrm>
          <a:prstGeom prst="rect">
            <a:avLst/>
          </a:prstGeom>
          <a:solidFill>
            <a:srgbClr val="d2d8d0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6" name="Rectangle 11"/>
          <p:cNvSpPr/>
          <p:nvPr/>
        </p:nvSpPr>
        <p:spPr>
          <a:xfrm>
            <a:off x="914400" y="3139560"/>
            <a:ext cx="7314840" cy="8640"/>
          </a:xfrm>
          <a:prstGeom prst="rect">
            <a:avLst/>
          </a:prstGeom>
          <a:solidFill>
            <a:srgbClr val="d2d8d0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7" name="Rectangle 12"/>
          <p:cNvSpPr/>
          <p:nvPr/>
        </p:nvSpPr>
        <p:spPr>
          <a:xfrm>
            <a:off x="914400" y="4129920"/>
            <a:ext cx="7314840" cy="8640"/>
          </a:xfrm>
          <a:prstGeom prst="rect">
            <a:avLst/>
          </a:prstGeom>
          <a:solidFill>
            <a:srgbClr val="d2d8d0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8" name="Oval 13"/>
          <p:cNvSpPr/>
          <p:nvPr/>
        </p:nvSpPr>
        <p:spPr>
          <a:xfrm>
            <a:off x="1828800" y="4251960"/>
            <a:ext cx="310680" cy="310680"/>
          </a:xfrm>
          <a:prstGeom prst="ellipse">
            <a:avLst/>
          </a:prstGeom>
          <a:solidFill>
            <a:srgbClr val="aa4437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9" name="TextBox 14"/>
          <p:cNvSpPr/>
          <p:nvPr/>
        </p:nvSpPr>
        <p:spPr>
          <a:xfrm>
            <a:off x="2212920" y="4242960"/>
            <a:ext cx="1142640" cy="24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000" spc="-1" strike="noStrike">
                <a:solidFill>
                  <a:srgbClr val="1f2623"/>
                </a:solidFill>
                <a:latin typeface="Aptos"/>
              </a:rPr>
              <a:t>Fatigue</a:t>
            </a:r>
            <a:endParaRPr b="0" lang="de-DE" sz="1000" spc="-1" strike="noStrike">
              <a:latin typeface="Arial"/>
            </a:endParaRPr>
          </a:p>
        </p:txBody>
      </p:sp>
      <p:sp>
        <p:nvSpPr>
          <p:cNvPr id="200" name="Oval 15"/>
          <p:cNvSpPr/>
          <p:nvPr/>
        </p:nvSpPr>
        <p:spPr>
          <a:xfrm>
            <a:off x="3657600" y="3749040"/>
            <a:ext cx="310680" cy="310680"/>
          </a:xfrm>
          <a:prstGeom prst="ellipse">
            <a:avLst/>
          </a:prstGeom>
          <a:solidFill>
            <a:srgbClr val="aa4437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1" name="TextBox 16"/>
          <p:cNvSpPr/>
          <p:nvPr/>
        </p:nvSpPr>
        <p:spPr>
          <a:xfrm>
            <a:off x="4041720" y="3740040"/>
            <a:ext cx="1142640" cy="24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000" spc="-1" strike="noStrike">
                <a:solidFill>
                  <a:srgbClr val="1f2623"/>
                </a:solidFill>
                <a:latin typeface="Aptos"/>
              </a:rPr>
              <a:t>Wet rock</a:t>
            </a:r>
            <a:endParaRPr b="0" lang="de-DE" sz="1000" spc="-1" strike="noStrike">
              <a:latin typeface="Arial"/>
            </a:endParaRPr>
          </a:p>
        </p:txBody>
      </p:sp>
      <p:sp>
        <p:nvSpPr>
          <p:cNvPr id="202" name="Oval 17"/>
          <p:cNvSpPr/>
          <p:nvPr/>
        </p:nvSpPr>
        <p:spPr>
          <a:xfrm>
            <a:off x="5303520" y="2926080"/>
            <a:ext cx="310680" cy="310680"/>
          </a:xfrm>
          <a:prstGeom prst="ellipse">
            <a:avLst/>
          </a:prstGeom>
          <a:solidFill>
            <a:srgbClr val="eecd22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3" name="TextBox 18"/>
          <p:cNvSpPr/>
          <p:nvPr/>
        </p:nvSpPr>
        <p:spPr>
          <a:xfrm>
            <a:off x="5687640" y="2917080"/>
            <a:ext cx="1142640" cy="24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000" spc="-1" strike="noStrike">
                <a:solidFill>
                  <a:srgbClr val="1f2623"/>
                </a:solidFill>
                <a:latin typeface="Aptos"/>
              </a:rPr>
              <a:t>Cold</a:t>
            </a:r>
            <a:endParaRPr b="0" lang="de-DE" sz="1000" spc="-1" strike="noStrike">
              <a:latin typeface="Arial"/>
            </a:endParaRPr>
          </a:p>
        </p:txBody>
      </p:sp>
      <p:sp>
        <p:nvSpPr>
          <p:cNvPr id="204" name="Oval 19"/>
          <p:cNvSpPr/>
          <p:nvPr/>
        </p:nvSpPr>
        <p:spPr>
          <a:xfrm>
            <a:off x="6583680" y="2468880"/>
            <a:ext cx="310680" cy="310680"/>
          </a:xfrm>
          <a:prstGeom prst="ellipse">
            <a:avLst/>
          </a:prstGeom>
          <a:solidFill>
            <a:srgbClr val="5e7b66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05" name="TextBox 20"/>
          <p:cNvSpPr/>
          <p:nvPr/>
        </p:nvSpPr>
        <p:spPr>
          <a:xfrm>
            <a:off x="6967800" y="2459880"/>
            <a:ext cx="1142640" cy="24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000" spc="-1" strike="noStrike">
                <a:solidFill>
                  <a:srgbClr val="1f2623"/>
                </a:solidFill>
                <a:latin typeface="Aptos"/>
              </a:rPr>
              <a:t>Route error</a:t>
            </a:r>
            <a:endParaRPr b="0" lang="de-DE" sz="1000" spc="-1" strike="noStrike">
              <a:latin typeface="Arial"/>
            </a:endParaRPr>
          </a:p>
        </p:txBody>
      </p:sp>
      <p:sp>
        <p:nvSpPr>
          <p:cNvPr id="206" name="TextBox 21"/>
          <p:cNvSpPr/>
          <p:nvPr/>
        </p:nvSpPr>
        <p:spPr>
          <a:xfrm>
            <a:off x="8641080" y="2148840"/>
            <a:ext cx="2559960" cy="257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100" spc="-1" strike="noStrike">
                <a:solidFill>
                  <a:srgbClr val="5e7b66"/>
                </a:solidFill>
                <a:latin typeface="Aptos"/>
              </a:rPr>
              <a:t>CONTROL MEASURES</a:t>
            </a:r>
            <a:endParaRPr b="0" lang="de-DE" sz="1100" spc="-1" strike="noStrike">
              <a:latin typeface="Arial"/>
            </a:endParaRPr>
          </a:p>
        </p:txBody>
      </p:sp>
      <p:sp>
        <p:nvSpPr>
          <p:cNvPr id="207" name="TextBox 22"/>
          <p:cNvSpPr/>
          <p:nvPr/>
        </p:nvSpPr>
        <p:spPr>
          <a:xfrm>
            <a:off x="8641080" y="2651760"/>
            <a:ext cx="2925720" cy="257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rgbClr val="1f2623"/>
                </a:solidFill>
                <a:latin typeface="Aptos"/>
              </a:rPr>
              <a:t>✓  </a:t>
            </a:r>
            <a:r>
              <a:rPr b="0" lang="en-US" sz="1100" spc="-1" strike="noStrike">
                <a:solidFill>
                  <a:srgbClr val="1f2623"/>
                </a:solidFill>
                <a:latin typeface="Aptos"/>
              </a:rPr>
              <a:t>Pre-trip weather check</a:t>
            </a:r>
            <a:endParaRPr b="0" lang="de-DE" sz="1100" spc="-1" strike="noStrike">
              <a:latin typeface="Arial"/>
            </a:endParaRPr>
          </a:p>
        </p:txBody>
      </p:sp>
      <p:sp>
        <p:nvSpPr>
          <p:cNvPr id="208" name="TextBox 23"/>
          <p:cNvSpPr/>
          <p:nvPr/>
        </p:nvSpPr>
        <p:spPr>
          <a:xfrm>
            <a:off x="8641080" y="3218760"/>
            <a:ext cx="2925720" cy="257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rgbClr val="1f2623"/>
                </a:solidFill>
                <a:latin typeface="Aptos"/>
              </a:rPr>
              <a:t>✓  </a:t>
            </a:r>
            <a:r>
              <a:rPr b="0" lang="en-US" sz="1100" spc="-1" strike="noStrike">
                <a:solidFill>
                  <a:srgbClr val="1f2623"/>
                </a:solidFill>
                <a:latin typeface="Aptos"/>
              </a:rPr>
              <a:t>Appropriate clothing &amp; footwear</a:t>
            </a:r>
            <a:endParaRPr b="0" lang="de-DE" sz="1100" spc="-1" strike="noStrike">
              <a:latin typeface="Arial"/>
            </a:endParaRPr>
          </a:p>
        </p:txBody>
      </p:sp>
      <p:sp>
        <p:nvSpPr>
          <p:cNvPr id="209" name="TextBox 24"/>
          <p:cNvSpPr/>
          <p:nvPr/>
        </p:nvSpPr>
        <p:spPr>
          <a:xfrm>
            <a:off x="8641080" y="3785760"/>
            <a:ext cx="2925720" cy="257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rgbClr val="1f2623"/>
                </a:solidFill>
                <a:latin typeface="Aptos"/>
              </a:rPr>
              <a:t>✓  </a:t>
            </a:r>
            <a:r>
              <a:rPr b="0" lang="en-US" sz="1100" spc="-1" strike="noStrike">
                <a:solidFill>
                  <a:srgbClr val="1f2623"/>
                </a:solidFill>
                <a:latin typeface="Aptos"/>
              </a:rPr>
              <a:t>Buddy system / headcount</a:t>
            </a:r>
            <a:endParaRPr b="0" lang="de-DE" sz="1100" spc="-1" strike="noStrike">
              <a:latin typeface="Arial"/>
            </a:endParaRPr>
          </a:p>
        </p:txBody>
      </p:sp>
      <p:sp>
        <p:nvSpPr>
          <p:cNvPr id="210" name="TextBox 25"/>
          <p:cNvSpPr/>
          <p:nvPr/>
        </p:nvSpPr>
        <p:spPr>
          <a:xfrm>
            <a:off x="8641080" y="4352400"/>
            <a:ext cx="2925720" cy="257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rgbClr val="1f2623"/>
                </a:solidFill>
                <a:latin typeface="Aptos"/>
              </a:rPr>
              <a:t>✓  </a:t>
            </a:r>
            <a:r>
              <a:rPr b="0" lang="en-US" sz="1100" spc="-1" strike="noStrike">
                <a:solidFill>
                  <a:srgbClr val="1f2623"/>
                </a:solidFill>
                <a:latin typeface="Aptos"/>
              </a:rPr>
              <a:t>Pace set by group, not fastest hiker</a:t>
            </a:r>
            <a:endParaRPr b="0" lang="de-DE" sz="1100" spc="-1" strike="noStrike">
              <a:latin typeface="Arial"/>
            </a:endParaRPr>
          </a:p>
        </p:txBody>
      </p:sp>
      <p:sp>
        <p:nvSpPr>
          <p:cNvPr id="211" name="TextBox 26"/>
          <p:cNvSpPr/>
          <p:nvPr/>
        </p:nvSpPr>
        <p:spPr>
          <a:xfrm>
            <a:off x="8641080" y="4919400"/>
            <a:ext cx="2925720" cy="257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rgbClr val="1f2623"/>
                </a:solidFill>
                <a:latin typeface="Aptos"/>
              </a:rPr>
              <a:t>✓  </a:t>
            </a:r>
            <a:r>
              <a:rPr b="0" lang="en-US" sz="1100" spc="-1" strike="noStrike">
                <a:solidFill>
                  <a:srgbClr val="1f2623"/>
                </a:solidFill>
                <a:latin typeface="Aptos"/>
              </a:rPr>
              <a:t>Pre-agreed turnaround trigger</a:t>
            </a:r>
            <a:endParaRPr b="0" lang="de-DE" sz="1100" spc="-1" strike="noStrike">
              <a:latin typeface="Arial"/>
            </a:endParaRPr>
          </a:p>
        </p:txBody>
      </p:sp>
      <p:sp>
        <p:nvSpPr>
          <p:cNvPr id="212" name="TextBox 27"/>
          <p:cNvSpPr/>
          <p:nvPr/>
        </p:nvSpPr>
        <p:spPr>
          <a:xfrm>
            <a:off x="594360" y="6510600"/>
            <a:ext cx="6400440" cy="2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800" spc="-1" strike="noStrike">
                <a:solidFill>
                  <a:srgbClr val="536059"/>
                </a:solidFill>
                <a:latin typeface="Aptos"/>
              </a:rPr>
              <a:t>TEAMBUILDING EXPEDITION  •  MANAGEMENT BRIEFING</a:t>
            </a:r>
            <a:endParaRPr b="0" lang="de-DE" sz="800" spc="-1" strike="noStrike">
              <a:latin typeface="Arial"/>
            </a:endParaRPr>
          </a:p>
        </p:txBody>
      </p:sp>
      <p:sp>
        <p:nvSpPr>
          <p:cNvPr id="213" name="TextBox 28"/>
          <p:cNvSpPr/>
          <p:nvPr/>
        </p:nvSpPr>
        <p:spPr>
          <a:xfrm>
            <a:off x="11018520" y="6473880"/>
            <a:ext cx="502560" cy="227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>
              <a:lnSpc>
                <a:spcPct val="100000"/>
              </a:lnSpc>
              <a:buNone/>
            </a:pPr>
            <a:r>
              <a:rPr b="1" lang="en-US" sz="900" spc="-1" strike="noStrike">
                <a:solidFill>
                  <a:srgbClr val="536059"/>
                </a:solidFill>
                <a:latin typeface="Aptos"/>
              </a:rPr>
              <a:t>07</a:t>
            </a:r>
            <a:endParaRPr b="0" lang="de-DE" sz="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1f2623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15" name="TextBox 2"/>
          <p:cNvSpPr/>
          <p:nvPr/>
        </p:nvSpPr>
        <p:spPr>
          <a:xfrm>
            <a:off x="685800" y="502920"/>
            <a:ext cx="2742840" cy="2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000" spc="-1" strike="noStrike">
                <a:solidFill>
                  <a:srgbClr val="eecd22"/>
                </a:solidFill>
                <a:latin typeface="Aptos"/>
              </a:rPr>
              <a:t>RECOMMENDATION</a:t>
            </a:r>
            <a:endParaRPr b="0" lang="de-DE" sz="1000" spc="-1" strike="noStrike">
              <a:latin typeface="Arial"/>
            </a:endParaRPr>
          </a:p>
        </p:txBody>
      </p:sp>
      <p:sp>
        <p:nvSpPr>
          <p:cNvPr id="216" name="TextBox 3"/>
          <p:cNvSpPr/>
          <p:nvPr/>
        </p:nvSpPr>
        <p:spPr>
          <a:xfrm>
            <a:off x="685800" y="960120"/>
            <a:ext cx="6217560" cy="106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r>
              <a:rPr b="1" lang="en-US" sz="3200" spc="-1" strike="noStrike">
                <a:solidFill>
                  <a:srgbClr val="ffffff"/>
                </a:solidFill>
                <a:latin typeface="Aptos"/>
              </a:rPr>
              <a:t>Proceed — with a simple</a:t>
            </a:r>
            <a:endParaRPr b="0" lang="de-DE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en-US" sz="3200" spc="-1" strike="noStrike">
                <a:solidFill>
                  <a:srgbClr val="ffffff"/>
                </a:solidFill>
                <a:latin typeface="Aptos"/>
              </a:rPr>
              <a:t>pre-trip gate.</a:t>
            </a:r>
            <a:endParaRPr b="0" lang="de-DE" sz="3200" spc="-1" strike="noStrike">
              <a:latin typeface="Arial"/>
            </a:endParaRPr>
          </a:p>
        </p:txBody>
      </p:sp>
      <p:sp>
        <p:nvSpPr>
          <p:cNvPr id="217" name="TextBox 4"/>
          <p:cNvSpPr/>
          <p:nvPr/>
        </p:nvSpPr>
        <p:spPr>
          <a:xfrm>
            <a:off x="713160" y="2423160"/>
            <a:ext cx="5668920" cy="775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500" spc="-1" strike="noStrike">
                <a:solidFill>
                  <a:srgbClr val="cfd9d2"/>
                </a:solidFill>
                <a:latin typeface="Aptos"/>
              </a:rPr>
              <a:t>The photos tell a coherent story: beautiful environment, meaningful physical challenge, clear wayfinding — and a non-trivial weather dependency.</a:t>
            </a:r>
            <a:endParaRPr b="0" lang="de-DE" sz="1500" spc="-1" strike="noStrike">
              <a:latin typeface="Arial"/>
            </a:endParaRPr>
          </a:p>
        </p:txBody>
      </p:sp>
      <p:sp>
        <p:nvSpPr>
          <p:cNvPr id="218" name="TextBox 5"/>
          <p:cNvSpPr/>
          <p:nvPr/>
        </p:nvSpPr>
        <p:spPr>
          <a:xfrm>
            <a:off x="731520" y="3749040"/>
            <a:ext cx="2377080" cy="257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100" spc="-1" strike="noStrike">
                <a:solidFill>
                  <a:srgbClr val="eecd22"/>
                </a:solidFill>
                <a:latin typeface="Aptos"/>
              </a:rPr>
              <a:t>GO / NO-GO CHECK</a:t>
            </a:r>
            <a:endParaRPr b="0" lang="de-DE" sz="1100" spc="-1" strike="noStrike">
              <a:latin typeface="Arial"/>
            </a:endParaRPr>
          </a:p>
        </p:txBody>
      </p:sp>
      <p:sp>
        <p:nvSpPr>
          <p:cNvPr id="219" name="TextBox 6"/>
          <p:cNvSpPr/>
          <p:nvPr/>
        </p:nvSpPr>
        <p:spPr>
          <a:xfrm>
            <a:off x="731520" y="4251960"/>
            <a:ext cx="41112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800" spc="-1" strike="noStrike">
                <a:solidFill>
                  <a:srgbClr val="eecd22"/>
                </a:solidFill>
                <a:latin typeface="Aptos"/>
              </a:rPr>
              <a:t>01</a:t>
            </a:r>
            <a:endParaRPr b="0" lang="de-DE" sz="1800" spc="-1" strike="noStrike">
              <a:latin typeface="Arial"/>
            </a:endParaRPr>
          </a:p>
        </p:txBody>
      </p:sp>
      <p:sp>
        <p:nvSpPr>
          <p:cNvPr id="220" name="TextBox 7"/>
          <p:cNvSpPr/>
          <p:nvPr/>
        </p:nvSpPr>
        <p:spPr>
          <a:xfrm>
            <a:off x="1261800" y="4279320"/>
            <a:ext cx="2057040" cy="257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100" spc="-1" strike="noStrike">
                <a:solidFill>
                  <a:srgbClr val="ffffff"/>
                </a:solidFill>
                <a:latin typeface="Aptos"/>
              </a:rPr>
              <a:t>Forecast acceptable</a:t>
            </a:r>
            <a:endParaRPr b="0" lang="de-DE" sz="1100" spc="-1" strike="noStrike">
              <a:latin typeface="Arial"/>
            </a:endParaRPr>
          </a:p>
        </p:txBody>
      </p:sp>
      <p:sp>
        <p:nvSpPr>
          <p:cNvPr id="221" name="TextBox 8"/>
          <p:cNvSpPr/>
          <p:nvPr/>
        </p:nvSpPr>
        <p:spPr>
          <a:xfrm>
            <a:off x="3383280" y="4251960"/>
            <a:ext cx="41112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800" spc="-1" strike="noStrike">
                <a:solidFill>
                  <a:srgbClr val="eecd22"/>
                </a:solidFill>
                <a:latin typeface="Aptos"/>
              </a:rPr>
              <a:t>02</a:t>
            </a:r>
            <a:endParaRPr b="0" lang="de-DE" sz="1800" spc="-1" strike="noStrike">
              <a:latin typeface="Arial"/>
            </a:endParaRPr>
          </a:p>
        </p:txBody>
      </p:sp>
      <p:sp>
        <p:nvSpPr>
          <p:cNvPr id="222" name="TextBox 9"/>
          <p:cNvSpPr/>
          <p:nvPr/>
        </p:nvSpPr>
        <p:spPr>
          <a:xfrm>
            <a:off x="3913560" y="4279320"/>
            <a:ext cx="2057040" cy="257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100" spc="-1" strike="noStrike">
                <a:solidFill>
                  <a:srgbClr val="ffffff"/>
                </a:solidFill>
                <a:latin typeface="Aptos"/>
              </a:rPr>
              <a:t>Everyone equipped</a:t>
            </a:r>
            <a:endParaRPr b="0" lang="de-DE" sz="1100" spc="-1" strike="noStrike">
              <a:latin typeface="Arial"/>
            </a:endParaRPr>
          </a:p>
        </p:txBody>
      </p:sp>
      <p:sp>
        <p:nvSpPr>
          <p:cNvPr id="223" name="TextBox 10"/>
          <p:cNvSpPr/>
          <p:nvPr/>
        </p:nvSpPr>
        <p:spPr>
          <a:xfrm>
            <a:off x="6035040" y="4251960"/>
            <a:ext cx="41112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800" spc="-1" strike="noStrike">
                <a:solidFill>
                  <a:srgbClr val="eecd22"/>
                </a:solidFill>
                <a:latin typeface="Aptos"/>
              </a:rPr>
              <a:t>03</a:t>
            </a:r>
            <a:endParaRPr b="0" lang="de-DE" sz="1800" spc="-1" strike="noStrike">
              <a:latin typeface="Arial"/>
            </a:endParaRPr>
          </a:p>
        </p:txBody>
      </p:sp>
      <p:sp>
        <p:nvSpPr>
          <p:cNvPr id="224" name="TextBox 11"/>
          <p:cNvSpPr/>
          <p:nvPr/>
        </p:nvSpPr>
        <p:spPr>
          <a:xfrm>
            <a:off x="6565320" y="4279320"/>
            <a:ext cx="2057040" cy="42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100" spc="-1" strike="noStrike">
                <a:solidFill>
                  <a:srgbClr val="ffffff"/>
                </a:solidFill>
                <a:latin typeface="Aptos"/>
              </a:rPr>
              <a:t>Route / turnaround agreed</a:t>
            </a:r>
            <a:endParaRPr b="0" lang="de-DE" sz="1100" spc="-1" strike="noStrike">
              <a:latin typeface="Arial"/>
            </a:endParaRPr>
          </a:p>
        </p:txBody>
      </p:sp>
      <p:sp>
        <p:nvSpPr>
          <p:cNvPr id="225" name="TextBox 12"/>
          <p:cNvSpPr/>
          <p:nvPr/>
        </p:nvSpPr>
        <p:spPr>
          <a:xfrm>
            <a:off x="8686800" y="4251960"/>
            <a:ext cx="41112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800" spc="-1" strike="noStrike">
                <a:solidFill>
                  <a:srgbClr val="eecd22"/>
                </a:solidFill>
                <a:latin typeface="Aptos"/>
              </a:rPr>
              <a:t>04</a:t>
            </a:r>
            <a:endParaRPr b="0" lang="de-DE" sz="1800" spc="-1" strike="noStrike">
              <a:latin typeface="Arial"/>
            </a:endParaRPr>
          </a:p>
        </p:txBody>
      </p:sp>
      <p:sp>
        <p:nvSpPr>
          <p:cNvPr id="226" name="TextBox 13"/>
          <p:cNvSpPr/>
          <p:nvPr/>
        </p:nvSpPr>
        <p:spPr>
          <a:xfrm>
            <a:off x="9217080" y="4279320"/>
            <a:ext cx="2057040" cy="257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100" spc="-1" strike="noStrike">
                <a:solidFill>
                  <a:srgbClr val="ffffff"/>
                </a:solidFill>
                <a:latin typeface="Aptos"/>
              </a:rPr>
              <a:t>Team is aligned on pace</a:t>
            </a:r>
            <a:endParaRPr b="0" lang="de-DE" sz="1100" spc="-1" strike="noStrike">
              <a:latin typeface="Arial"/>
            </a:endParaRPr>
          </a:p>
        </p:txBody>
      </p:sp>
      <p:sp>
        <p:nvSpPr>
          <p:cNvPr id="227" name="TextBox 14"/>
          <p:cNvSpPr/>
          <p:nvPr/>
        </p:nvSpPr>
        <p:spPr>
          <a:xfrm>
            <a:off x="731520" y="5486400"/>
            <a:ext cx="2011320" cy="24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000" spc="-1" strike="noStrike">
                <a:solidFill>
                  <a:srgbClr val="5e7b66"/>
                </a:solidFill>
                <a:latin typeface="Aptos"/>
              </a:rPr>
              <a:t>SUCCESS DEFINITION</a:t>
            </a:r>
            <a:endParaRPr b="0" lang="de-DE" sz="1000" spc="-1" strike="noStrike">
              <a:latin typeface="Arial"/>
            </a:endParaRPr>
          </a:p>
        </p:txBody>
      </p:sp>
      <p:sp>
        <p:nvSpPr>
          <p:cNvPr id="228" name="TextBox 15"/>
          <p:cNvSpPr/>
          <p:nvPr/>
        </p:nvSpPr>
        <p:spPr>
          <a:xfrm>
            <a:off x="731520" y="5833800"/>
            <a:ext cx="9875160" cy="349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700" spc="-1" strike="noStrike">
                <a:solidFill>
                  <a:srgbClr val="ffffff"/>
                </a:solidFill>
                <a:latin typeface="Aptos"/>
              </a:rPr>
              <a:t>We return with stronger relationships, better stories — and the entire team.</a:t>
            </a:r>
            <a:endParaRPr b="0" lang="de-DE" sz="1700" spc="-1" strike="noStrike">
              <a:latin typeface="Arial"/>
            </a:endParaRPr>
          </a:p>
        </p:txBody>
      </p:sp>
      <p:sp>
        <p:nvSpPr>
          <p:cNvPr id="229" name="TextBox 16"/>
          <p:cNvSpPr/>
          <p:nvPr/>
        </p:nvSpPr>
        <p:spPr>
          <a:xfrm>
            <a:off x="11018520" y="6473880"/>
            <a:ext cx="502560" cy="227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>
              <a:lnSpc>
                <a:spcPct val="100000"/>
              </a:lnSpc>
              <a:buNone/>
            </a:pPr>
            <a:r>
              <a:rPr b="1" lang="en-US" sz="900" spc="-1" strike="noStrike">
                <a:solidFill>
                  <a:srgbClr val="ffffff"/>
                </a:solidFill>
                <a:latin typeface="Aptos"/>
              </a:rPr>
              <a:t>08</a:t>
            </a:r>
            <a:endParaRPr b="0" lang="de-DE" sz="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</TotalTime>
  <Application>LibreOffice/7.3.3.2$Windows_X86_64 LibreOffice_project/d1d0ea68f081ee2800a922cac8f79445e4603348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  <dc:creator/>
  <dc:description>generated using python-pptx</dc:description>
  <dc:language>de-DE</dc:language>
  <cp:lastModifiedBy/>
  <dcterms:modified xsi:type="dcterms:W3CDTF">2026-10-25T22:39:53Z</dcterms:modified>
  <cp:revision>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On-screen Show (4:3)</vt:lpwstr>
  </property>
</Properties>
</file>